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1"/>
  </p:notesMasterIdLst>
  <p:handoutMasterIdLst>
    <p:handoutMasterId r:id="rId42"/>
  </p:handoutMasterIdLst>
  <p:sldIdLst>
    <p:sldId id="540" r:id="rId3"/>
    <p:sldId id="708" r:id="rId4"/>
    <p:sldId id="715" r:id="rId5"/>
    <p:sldId id="290" r:id="rId6"/>
    <p:sldId id="733" r:id="rId7"/>
    <p:sldId id="292" r:id="rId8"/>
    <p:sldId id="293" r:id="rId9"/>
    <p:sldId id="734" r:id="rId10"/>
    <p:sldId id="294" r:id="rId11"/>
    <p:sldId id="300" r:id="rId12"/>
    <p:sldId id="291" r:id="rId13"/>
    <p:sldId id="295" r:id="rId14"/>
    <p:sldId id="716" r:id="rId15"/>
    <p:sldId id="735" r:id="rId16"/>
    <p:sldId id="298" r:id="rId17"/>
    <p:sldId id="736" r:id="rId18"/>
    <p:sldId id="299" r:id="rId19"/>
    <p:sldId id="737" r:id="rId20"/>
    <p:sldId id="738" r:id="rId21"/>
    <p:sldId id="739" r:id="rId22"/>
    <p:sldId id="740" r:id="rId23"/>
    <p:sldId id="712" r:id="rId24"/>
    <p:sldId id="718" r:id="rId25"/>
    <p:sldId id="717" r:id="rId26"/>
    <p:sldId id="711" r:id="rId27"/>
    <p:sldId id="732" r:id="rId28"/>
    <p:sldId id="719" r:id="rId29"/>
    <p:sldId id="726" r:id="rId30"/>
    <p:sldId id="727" r:id="rId31"/>
    <p:sldId id="724" r:id="rId32"/>
    <p:sldId id="730" r:id="rId33"/>
    <p:sldId id="723" r:id="rId34"/>
    <p:sldId id="729" r:id="rId35"/>
    <p:sldId id="720" r:id="rId36"/>
    <p:sldId id="728" r:id="rId37"/>
    <p:sldId id="725" r:id="rId38"/>
    <p:sldId id="731" r:id="rId39"/>
    <p:sldId id="707" r:id="rId40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008000"/>
    <a:srgbClr val="0000FF"/>
    <a:srgbClr val="3D77C5"/>
    <a:srgbClr val="FFFF00"/>
    <a:srgbClr val="FFCC66"/>
    <a:srgbClr val="FFFFFF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7"/>
    <p:restoredTop sz="94676"/>
  </p:normalViewPr>
  <p:slideViewPr>
    <p:cSldViewPr>
      <p:cViewPr varScale="1">
        <p:scale>
          <a:sx n="135" d="100"/>
          <a:sy n="135" d="100"/>
        </p:scale>
        <p:origin x="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FDD596E0-5A3B-FC47-BD54-D3CC432C2C25}" type="slidenum">
              <a:rPr lang="en-US" altLang="zh-TW" sz="1300"/>
              <a:pPr/>
              <a:t>1</a:t>
            </a:fld>
            <a:endParaRPr lang="en-US" altLang="zh-TW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en-US">
              <a:ea typeface="新細明體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D73C4F1-1721-BA4F-A9BA-DCCB004DFA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5FA89F-2687-3442-8687-3E2AEF9B5887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694274" name="Rectangle 2">
            <a:extLst>
              <a:ext uri="{FF2B5EF4-FFF2-40B4-BE49-F238E27FC236}">
                <a16:creationId xmlns:a16="http://schemas.microsoft.com/office/drawing/2014/main" id="{8A0404B1-3942-6F44-89E0-890023C9EC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4275" name="Rectangle 3">
            <a:extLst>
              <a:ext uri="{FF2B5EF4-FFF2-40B4-BE49-F238E27FC236}">
                <a16:creationId xmlns:a16="http://schemas.microsoft.com/office/drawing/2014/main" id="{EA696EEB-F9EB-BB41-8020-F01CB17252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086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18B2E4-0C6A-3B4D-B45F-0EB48DDFF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45A5E-7099-E64A-A716-CC183B9AD8AD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686082" name="Rectangle 2">
            <a:extLst>
              <a:ext uri="{FF2B5EF4-FFF2-40B4-BE49-F238E27FC236}">
                <a16:creationId xmlns:a16="http://schemas.microsoft.com/office/drawing/2014/main" id="{A1B64316-365E-BA46-A521-B8360DDFA3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>
            <a:extLst>
              <a:ext uri="{FF2B5EF4-FFF2-40B4-BE49-F238E27FC236}">
                <a16:creationId xmlns:a16="http://schemas.microsoft.com/office/drawing/2014/main" id="{0DA6702B-91B9-CE4D-A926-8B0FD35DE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00889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99914FE-DC49-864A-845D-5D11CFE7A5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0FF4A3-D73C-5B45-9DA6-69109BF33A4D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696322" name="Rectangle 2">
            <a:extLst>
              <a:ext uri="{FF2B5EF4-FFF2-40B4-BE49-F238E27FC236}">
                <a16:creationId xmlns:a16="http://schemas.microsoft.com/office/drawing/2014/main" id="{6912F983-9ED9-3E4A-8F9E-DC9A339ECE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23" name="Rectangle 3">
            <a:extLst>
              <a:ext uri="{FF2B5EF4-FFF2-40B4-BE49-F238E27FC236}">
                <a16:creationId xmlns:a16="http://schemas.microsoft.com/office/drawing/2014/main" id="{CBDDCE5C-0B03-C648-AE0B-787A15D724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21742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5E29E91-A5F3-E44B-AEB9-8DD8A9DE2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978A5-2770-4548-A3B6-420FA7439A30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697346" name="Rectangle 2">
            <a:extLst>
              <a:ext uri="{FF2B5EF4-FFF2-40B4-BE49-F238E27FC236}">
                <a16:creationId xmlns:a16="http://schemas.microsoft.com/office/drawing/2014/main" id="{DCCE8C56-B4E2-4C40-9531-6383A88E3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7347" name="Rectangle 3">
            <a:extLst>
              <a:ext uri="{FF2B5EF4-FFF2-40B4-BE49-F238E27FC236}">
                <a16:creationId xmlns:a16="http://schemas.microsoft.com/office/drawing/2014/main" id="{C119B94E-40CC-8047-9760-88ADF5581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25617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18B2E4-0C6A-3B4D-B45F-0EB48DDFF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45A5E-7099-E64A-A716-CC183B9AD8AD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686082" name="Rectangle 2">
            <a:extLst>
              <a:ext uri="{FF2B5EF4-FFF2-40B4-BE49-F238E27FC236}">
                <a16:creationId xmlns:a16="http://schemas.microsoft.com/office/drawing/2014/main" id="{A1B64316-365E-BA46-A521-B8360DDFA3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>
            <a:extLst>
              <a:ext uri="{FF2B5EF4-FFF2-40B4-BE49-F238E27FC236}">
                <a16:creationId xmlns:a16="http://schemas.microsoft.com/office/drawing/2014/main" id="{0DA6702B-91B9-CE4D-A926-8B0FD35DE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81280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158362B-71A4-5D44-8201-EBDE313E6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26690C-22F2-5F46-AC8E-739510A29D18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693250" name="Rectangle 2">
            <a:extLst>
              <a:ext uri="{FF2B5EF4-FFF2-40B4-BE49-F238E27FC236}">
                <a16:creationId xmlns:a16="http://schemas.microsoft.com/office/drawing/2014/main" id="{7EBE34CC-137A-854D-828D-AEFB0D7E80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>
            <a:extLst>
              <a:ext uri="{FF2B5EF4-FFF2-40B4-BE49-F238E27FC236}">
                <a16:creationId xmlns:a16="http://schemas.microsoft.com/office/drawing/2014/main" id="{C8F69E3D-C42D-784E-A862-80332EB7B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0134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18B2E4-0C6A-3B4D-B45F-0EB48DDFF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45A5E-7099-E64A-A716-CC183B9AD8AD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686082" name="Rectangle 2">
            <a:extLst>
              <a:ext uri="{FF2B5EF4-FFF2-40B4-BE49-F238E27FC236}">
                <a16:creationId xmlns:a16="http://schemas.microsoft.com/office/drawing/2014/main" id="{A1B64316-365E-BA46-A521-B8360DDFA3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>
            <a:extLst>
              <a:ext uri="{FF2B5EF4-FFF2-40B4-BE49-F238E27FC236}">
                <a16:creationId xmlns:a16="http://schemas.microsoft.com/office/drawing/2014/main" id="{0DA6702B-91B9-CE4D-A926-8B0FD35DE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113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18B2E4-0C6A-3B4D-B45F-0EB48DDFF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45A5E-7099-E64A-A716-CC183B9AD8AD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686082" name="Rectangle 2">
            <a:extLst>
              <a:ext uri="{FF2B5EF4-FFF2-40B4-BE49-F238E27FC236}">
                <a16:creationId xmlns:a16="http://schemas.microsoft.com/office/drawing/2014/main" id="{A1B64316-365E-BA46-A521-B8360DDFA3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>
            <a:extLst>
              <a:ext uri="{FF2B5EF4-FFF2-40B4-BE49-F238E27FC236}">
                <a16:creationId xmlns:a16="http://schemas.microsoft.com/office/drawing/2014/main" id="{0DA6702B-91B9-CE4D-A926-8B0FD35DE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3195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9EC69DE-4A91-2B44-A021-E2A9665387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C0D6E3-4FE9-3642-9FFA-ACB615216429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688130" name="Rectangle 2">
            <a:extLst>
              <a:ext uri="{FF2B5EF4-FFF2-40B4-BE49-F238E27FC236}">
                <a16:creationId xmlns:a16="http://schemas.microsoft.com/office/drawing/2014/main" id="{B397800F-C7CF-1F48-8840-0B5176CFD6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8131" name="Rectangle 3">
            <a:extLst>
              <a:ext uri="{FF2B5EF4-FFF2-40B4-BE49-F238E27FC236}">
                <a16:creationId xmlns:a16="http://schemas.microsoft.com/office/drawing/2014/main" id="{D7AB255D-FBA0-A646-B5F7-E545AB3DA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730918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6B90322-3011-614B-BAA2-F1BD54919D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9B06F8-CA72-D64A-AD8A-C8D7C4B7602A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689154" name="Rectangle 2">
            <a:extLst>
              <a:ext uri="{FF2B5EF4-FFF2-40B4-BE49-F238E27FC236}">
                <a16:creationId xmlns:a16="http://schemas.microsoft.com/office/drawing/2014/main" id="{714722D6-70F0-7E48-96ED-0F5974C31D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9155" name="Rectangle 3">
            <a:extLst>
              <a:ext uri="{FF2B5EF4-FFF2-40B4-BE49-F238E27FC236}">
                <a16:creationId xmlns:a16="http://schemas.microsoft.com/office/drawing/2014/main" id="{FB521152-F4FA-D048-9020-1CA594E93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523951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ACE6C13-95C7-2B4C-8EAF-A3960D3EC5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34A99-C3AF-CA44-A78F-2066ACA815CB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690178" name="Rectangle 2">
            <a:extLst>
              <a:ext uri="{FF2B5EF4-FFF2-40B4-BE49-F238E27FC236}">
                <a16:creationId xmlns:a16="http://schemas.microsoft.com/office/drawing/2014/main" id="{4067DCD1-3FE2-EC40-AAFB-987DAA980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0179" name="Rectangle 3">
            <a:extLst>
              <a:ext uri="{FF2B5EF4-FFF2-40B4-BE49-F238E27FC236}">
                <a16:creationId xmlns:a16="http://schemas.microsoft.com/office/drawing/2014/main" id="{F7B15B02-9795-7246-A4B9-55F7CF499E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16715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BCC8D6C-8FDE-2445-9683-C467AF6642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AD2C8E-8931-694F-8837-7E2F707927DD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691202" name="Rectangle 2">
            <a:extLst>
              <a:ext uri="{FF2B5EF4-FFF2-40B4-BE49-F238E27FC236}">
                <a16:creationId xmlns:a16="http://schemas.microsoft.com/office/drawing/2014/main" id="{D31E1DE9-39DA-694F-96F0-9251ECC852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>
            <a:extLst>
              <a:ext uri="{FF2B5EF4-FFF2-40B4-BE49-F238E27FC236}">
                <a16:creationId xmlns:a16="http://schemas.microsoft.com/office/drawing/2014/main" id="{E45E43F7-925A-8B45-B902-9102B31C5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66227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8F136DD-91A5-364A-9D0B-BCD5745623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7D1505-690E-FF46-838F-A29CD72B3423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692226" name="Rectangle 2">
            <a:extLst>
              <a:ext uri="{FF2B5EF4-FFF2-40B4-BE49-F238E27FC236}">
                <a16:creationId xmlns:a16="http://schemas.microsoft.com/office/drawing/2014/main" id="{183D0E7A-4D73-784C-B27C-C084AA91D8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2227" name="Rectangle 3">
            <a:extLst>
              <a:ext uri="{FF2B5EF4-FFF2-40B4-BE49-F238E27FC236}">
                <a16:creationId xmlns:a16="http://schemas.microsoft.com/office/drawing/2014/main" id="{54B22055-2730-6146-B0BC-2554BADB5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715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158362B-71A4-5D44-8201-EBDE313E6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26690C-22F2-5F46-AC8E-739510A29D18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693250" name="Rectangle 2">
            <a:extLst>
              <a:ext uri="{FF2B5EF4-FFF2-40B4-BE49-F238E27FC236}">
                <a16:creationId xmlns:a16="http://schemas.microsoft.com/office/drawing/2014/main" id="{7EBE34CC-137A-854D-828D-AEFB0D7E80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>
            <a:extLst>
              <a:ext uri="{FF2B5EF4-FFF2-40B4-BE49-F238E27FC236}">
                <a16:creationId xmlns:a16="http://schemas.microsoft.com/office/drawing/2014/main" id="{C8F69E3D-C42D-784E-A862-80332EB7B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47614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Relationship Id="rId22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1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2" name="Image" r:id="rId17" imgW="1244006" imgH="2539683" progId="Photoshop.Image.10">
                  <p:embed/>
                </p:oleObj>
              </mc:Choice>
              <mc:Fallback>
                <p:oleObj name="Image" r:id="rId17" imgW="1244006" imgH="2539683" progId="Photoshop.Image.1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188" y="4724400"/>
                        <a:ext cx="785812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21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2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jstl/co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articles/1013726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A70011F-16B9-8F4B-9397-0B66EC96B38D}" type="slidenum">
              <a:rPr lang="en-US" altLang="zh-TW" sz="1400"/>
              <a:pPr/>
              <a:t>1</a:t>
            </a:fld>
            <a:endParaRPr lang="en-US" altLang="zh-TW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899592" y="5748619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ctr"/>
            <a:r>
              <a:rPr lang="zh-TW" altLang="en-US" sz="2800">
                <a:latin typeface="華康儷中黑" charset="0"/>
                <a:ea typeface="華康儷中黑" charset="0"/>
                <a:cs typeface="華康儷中黑" charset="0"/>
              </a:rPr>
              <a:t>段維瀚 老師</a:t>
            </a:r>
          </a:p>
        </p:txBody>
      </p:sp>
      <p:sp>
        <p:nvSpPr>
          <p:cNvPr id="806923" name="Rectangle 11"/>
          <p:cNvSpPr>
            <a:spLocks noChangeArrowheads="1"/>
          </p:cNvSpPr>
          <p:nvPr/>
        </p:nvSpPr>
        <p:spPr bwMode="auto">
          <a:xfrm>
            <a:off x="323528" y="620688"/>
            <a:ext cx="7416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rPr>
              <a:t>	</a:t>
            </a:r>
            <a:r>
              <a:rPr lang="en-US" altLang="zh-TW" sz="6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rPr>
              <a:t>EL </a:t>
            </a:r>
            <a:r>
              <a:rPr lang="zh-CN" altLang="en-US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rPr>
              <a:t>與</a:t>
            </a:r>
            <a:r>
              <a:rPr lang="en-US" altLang="zh-TW" sz="6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rPr>
              <a:t> </a:t>
            </a:r>
            <a:r>
              <a:rPr lang="en-US" altLang="zh-CN" sz="6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rPr>
              <a:t>JSTL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olas" pitchFamily="49" charset="0"/>
              <a:ea typeface="華康粗圓體" pitchFamily="49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6A5580-8DF9-EC4F-966C-58CC7C1C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14" y="2795665"/>
            <a:ext cx="3333504" cy="29516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>
            <a:extLst>
              <a:ext uri="{FF2B5EF4-FFF2-40B4-BE49-F238E27FC236}">
                <a16:creationId xmlns:a16="http://schemas.microsoft.com/office/drawing/2014/main" id="{282CAA61-458A-254C-87E2-0859A311A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Verdana" panose="020B0604030504040204" pitchFamily="34" charset="0"/>
                <a:ea typeface="書法家粗黑體" pitchFamily="49" charset="-120"/>
              </a:rPr>
              <a:t>一</a:t>
            </a:r>
            <a:r>
              <a:rPr lang="zh-TW" altLang="zh-TW" b="1">
                <a:latin typeface="Verdana" panose="020B0604030504040204" pitchFamily="34" charset="0"/>
                <a:ea typeface="書法家粗黑體" pitchFamily="49" charset="-120"/>
              </a:rPr>
              <a:t>、</a:t>
            </a:r>
            <a:r>
              <a:rPr lang="en-US" altLang="zh-TW"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>
                <a:latin typeface="Verdana" panose="020B0604030504040204" pitchFamily="34" charset="0"/>
                <a:ea typeface="書法家粗黑體" pitchFamily="49" charset="-120"/>
              </a:rPr>
              <a:t>基本語法與運算子</a:t>
            </a:r>
          </a:p>
        </p:txBody>
      </p:sp>
      <p:sp>
        <p:nvSpPr>
          <p:cNvPr id="683011" name="Rectangle 3">
            <a:extLst>
              <a:ext uri="{FF2B5EF4-FFF2-40B4-BE49-F238E27FC236}">
                <a16:creationId xmlns:a16="http://schemas.microsoft.com/office/drawing/2014/main" id="{49346C3E-0972-DB4D-8BED-0C72D4543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 ] </a:t>
            </a:r>
            <a:r>
              <a:rPr lang="zh-TW" altLang="en-US" dirty="0"/>
              <a:t>與 </a:t>
            </a:r>
            <a:r>
              <a:rPr lang="en-US" altLang="zh-TW" dirty="0"/>
              <a:t>. </a:t>
            </a:r>
            <a:r>
              <a:rPr lang="zh-TW" altLang="en-US" dirty="0"/>
              <a:t>運算子</a:t>
            </a:r>
          </a:p>
          <a:p>
            <a:pPr lvl="1"/>
            <a:r>
              <a:rPr lang="zh-TW" altLang="en-US" dirty="0"/>
              <a:t>取得某物件的屬性或某陣列的元素</a:t>
            </a:r>
          </a:p>
          <a:p>
            <a:pPr lvl="1"/>
            <a:r>
              <a:rPr lang="en-US" altLang="zh-TW" dirty="0"/>
              <a:t>${</a:t>
            </a:r>
            <a:r>
              <a:rPr lang="en-US" altLang="zh-TW" dirty="0" err="1"/>
              <a:t>requestScope.member.name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${</a:t>
            </a:r>
            <a:r>
              <a:rPr lang="en-US" altLang="zh-TW" dirty="0" err="1"/>
              <a:t>requestScope</a:t>
            </a:r>
            <a:r>
              <a:rPr lang="en-US" altLang="zh-TW" dirty="0"/>
              <a:t>[</a:t>
            </a:r>
            <a:r>
              <a:rPr lang="en-US" altLang="zh-TW" sz="3200" dirty="0"/>
              <a:t>"</a:t>
            </a:r>
            <a:r>
              <a:rPr lang="en-US" altLang="zh-TW" dirty="0"/>
              <a:t>member</a:t>
            </a:r>
            <a:r>
              <a:rPr lang="en-US" altLang="zh-TW" sz="2800" dirty="0"/>
              <a:t>"</a:t>
            </a:r>
            <a:r>
              <a:rPr lang="en-US" altLang="zh-TW" dirty="0"/>
              <a:t>][</a:t>
            </a:r>
            <a:r>
              <a:rPr lang="en-US" altLang="zh-TW" sz="2800" dirty="0"/>
              <a:t>"</a:t>
            </a:r>
            <a:r>
              <a:rPr lang="en-US" altLang="zh-TW" dirty="0"/>
              <a:t>name</a:t>
            </a:r>
            <a:r>
              <a:rPr lang="en-US" altLang="zh-TW" sz="2800" dirty="0"/>
              <a:t>"</a:t>
            </a:r>
            <a:r>
              <a:rPr lang="en-US" altLang="zh-TW" dirty="0"/>
              <a:t>]}</a:t>
            </a:r>
          </a:p>
          <a:p>
            <a:pPr lvl="1"/>
            <a:r>
              <a:rPr lang="en-US" altLang="zh-TW" dirty="0"/>
              <a:t>${</a:t>
            </a:r>
            <a:r>
              <a:rPr lang="en-US" altLang="zh-TW" dirty="0" err="1"/>
              <a:t>requestScope.member</a:t>
            </a:r>
            <a:r>
              <a:rPr lang="en-US" altLang="zh-TW" dirty="0"/>
              <a:t>[0].[</a:t>
            </a:r>
            <a:r>
              <a:rPr lang="en-US" altLang="zh-TW" sz="2800" dirty="0"/>
              <a:t>"</a:t>
            </a:r>
            <a:r>
              <a:rPr lang="en-US" altLang="zh-TW" dirty="0"/>
              <a:t>name</a:t>
            </a:r>
            <a:r>
              <a:rPr lang="en-US" altLang="zh-TW" sz="2800" dirty="0"/>
              <a:t>"</a:t>
            </a:r>
            <a:r>
              <a:rPr lang="en-US" altLang="zh-TW" dirty="0"/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403744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Rectangle 2">
            <a:extLst>
              <a:ext uri="{FF2B5EF4-FFF2-40B4-BE49-F238E27FC236}">
                <a16:creationId xmlns:a16="http://schemas.microsoft.com/office/drawing/2014/main" id="{327F6D51-2851-EE42-9498-299F80943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Verdana" panose="020B0604030504040204" pitchFamily="34" charset="0"/>
                <a:ea typeface="書法家粗黑體" pitchFamily="49" charset="-120"/>
              </a:rPr>
              <a:t>一</a:t>
            </a:r>
            <a:r>
              <a:rPr lang="zh-TW" altLang="zh-TW" b="1">
                <a:latin typeface="Verdana" panose="020B0604030504040204" pitchFamily="34" charset="0"/>
                <a:ea typeface="書法家粗黑體" pitchFamily="49" charset="-120"/>
              </a:rPr>
              <a:t>、</a:t>
            </a:r>
            <a:r>
              <a:rPr lang="en-US" altLang="zh-TW"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>
                <a:latin typeface="Verdana" panose="020B0604030504040204" pitchFamily="34" charset="0"/>
                <a:ea typeface="書法家粗黑體" pitchFamily="49" charset="-120"/>
              </a:rPr>
              <a:t>基本語法與運算子</a:t>
            </a:r>
          </a:p>
        </p:txBody>
      </p:sp>
      <p:sp>
        <p:nvSpPr>
          <p:cNvPr id="671747" name="Rectangle 3">
            <a:extLst>
              <a:ext uri="{FF2B5EF4-FFF2-40B4-BE49-F238E27FC236}">
                <a16:creationId xmlns:a16="http://schemas.microsoft.com/office/drawing/2014/main" id="{764852BF-BD11-6145-B948-B8C813152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981200"/>
            <a:ext cx="8820150" cy="4114800"/>
          </a:xfrm>
        </p:spPr>
        <p:txBody>
          <a:bodyPr/>
          <a:lstStyle/>
          <a:p>
            <a:r>
              <a:rPr lang="zh-TW" altLang="en-US" b="0" dirty="0"/>
              <a:t>與輸入有關的隱含變數</a:t>
            </a:r>
          </a:p>
          <a:p>
            <a:pPr lvl="1"/>
            <a:r>
              <a:rPr lang="zh-TW" altLang="en-US" dirty="0"/>
              <a:t>用來取得 </a:t>
            </a:r>
            <a:r>
              <a:rPr lang="en-US" altLang="zh-TW" dirty="0"/>
              <a:t>request </a:t>
            </a:r>
            <a:r>
              <a:rPr lang="zh-TW" altLang="en-US" dirty="0"/>
              <a:t>的 </a:t>
            </a:r>
            <a:r>
              <a:rPr lang="en-US" altLang="zh-TW" dirty="0"/>
              <a:t>parameter</a:t>
            </a:r>
          </a:p>
          <a:p>
            <a:pPr lvl="2"/>
            <a:r>
              <a:rPr lang="zh-TW" altLang="en-US" dirty="0"/>
              <a:t>例如：</a:t>
            </a:r>
            <a:r>
              <a:rPr lang="en-US" altLang="zh-TW" dirty="0"/>
              <a:t>${</a:t>
            </a:r>
            <a:r>
              <a:rPr lang="en-US" altLang="zh-TW" dirty="0" err="1"/>
              <a:t>param.name</a:t>
            </a:r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09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>
            <a:extLst>
              <a:ext uri="{FF2B5EF4-FFF2-40B4-BE49-F238E27FC236}">
                <a16:creationId xmlns:a16="http://schemas.microsoft.com/office/drawing/2014/main" id="{DD41D3DA-C60C-D847-9DD7-BC2B9BA957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Verdana" panose="020B0604030504040204" pitchFamily="34" charset="0"/>
                <a:ea typeface="書法家粗黑體" pitchFamily="49" charset="-120"/>
              </a:rPr>
              <a:t>一</a:t>
            </a:r>
            <a:r>
              <a:rPr lang="zh-TW" altLang="zh-TW" b="1" dirty="0">
                <a:latin typeface="Verdana" panose="020B0604030504040204" pitchFamily="34" charset="0"/>
                <a:ea typeface="書法家粗黑體" pitchFamily="49" charset="-120"/>
              </a:rPr>
              <a:t>、</a:t>
            </a:r>
            <a:r>
              <a:rPr lang="en-US" altLang="zh-TW" dirty="0"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 dirty="0">
                <a:latin typeface="Verdana" panose="020B0604030504040204" pitchFamily="34" charset="0"/>
                <a:ea typeface="書法家粗黑體" pitchFamily="49" charset="-120"/>
              </a:rPr>
              <a:t>基本語法與運算子</a:t>
            </a:r>
          </a:p>
        </p:txBody>
      </p:sp>
      <p:sp>
        <p:nvSpPr>
          <p:cNvPr id="676867" name="Rectangle 3">
            <a:extLst>
              <a:ext uri="{FF2B5EF4-FFF2-40B4-BE49-F238E27FC236}">
                <a16:creationId xmlns:a16="http://schemas.microsoft.com/office/drawing/2014/main" id="{2CAA723F-04DE-374B-ABC5-7AC6AE853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579296" cy="4281488"/>
          </a:xfrm>
        </p:spPr>
        <p:txBody>
          <a:bodyPr/>
          <a:lstStyle/>
          <a:p>
            <a:r>
              <a:rPr lang="zh-TW" altLang="en-US" b="0" dirty="0"/>
              <a:t>其他隱含變數</a:t>
            </a:r>
          </a:p>
          <a:p>
            <a:pPr lvl="1"/>
            <a:r>
              <a:rPr lang="zh-TW" altLang="en-US" dirty="0"/>
              <a:t>利用 </a:t>
            </a:r>
            <a:r>
              <a:rPr lang="en-US" altLang="zh-TW" dirty="0"/>
              <a:t>header </a:t>
            </a:r>
            <a:r>
              <a:rPr lang="zh-TW" altLang="en-US" dirty="0"/>
              <a:t>來取的 </a:t>
            </a:r>
            <a:r>
              <a:rPr lang="en-US" altLang="zh-TW" dirty="0"/>
              <a:t>Http header </a:t>
            </a:r>
            <a:r>
              <a:rPr lang="zh-TW" altLang="en-US" dirty="0"/>
              <a:t>的內容</a:t>
            </a:r>
          </a:p>
          <a:p>
            <a:pPr lvl="1"/>
            <a:r>
              <a:rPr lang="zh-TW" altLang="en-US" dirty="0"/>
              <a:t>範例：</a:t>
            </a:r>
          </a:p>
          <a:p>
            <a:pPr lvl="2"/>
            <a:r>
              <a:rPr lang="en-US" altLang="zh-TW" dirty="0"/>
              <a:t>${header["User</a:t>
            </a:r>
            <a:r>
              <a:rPr lang="en-US" altLang="zh-TW" dirty="0">
                <a:solidFill>
                  <a:srgbClr val="3D77C5"/>
                </a:solidFill>
              </a:rPr>
              <a:t>-</a:t>
            </a:r>
            <a:r>
              <a:rPr lang="en-US" altLang="zh-TW" dirty="0"/>
              <a:t>Agent"]}</a:t>
            </a:r>
          </a:p>
          <a:p>
            <a:pPr lvl="2"/>
            <a:r>
              <a:rPr lang="zh-TW" altLang="en-US" dirty="0"/>
              <a:t>注意：不可寫成 </a:t>
            </a:r>
            <a:r>
              <a:rPr lang="en-US" altLang="zh-TW" dirty="0"/>
              <a:t>${</a:t>
            </a:r>
            <a:r>
              <a:rPr lang="en-US" altLang="zh-TW" dirty="0" err="1"/>
              <a:t>header.User</a:t>
            </a:r>
            <a:r>
              <a:rPr lang="en-US" altLang="zh-TW" dirty="0">
                <a:solidFill>
                  <a:srgbClr val="3D77C5"/>
                </a:solidFill>
              </a:rPr>
              <a:t>-</a:t>
            </a:r>
            <a:r>
              <a:rPr lang="en-US" altLang="zh-TW" dirty="0"/>
              <a:t>Agent} </a:t>
            </a:r>
            <a:br>
              <a:rPr lang="en-US" altLang="zh-TW" dirty="0"/>
            </a:br>
            <a:r>
              <a:rPr lang="en-US" altLang="zh-TW" dirty="0"/>
              <a:t>      </a:t>
            </a:r>
            <a:r>
              <a:rPr lang="zh-TW" altLang="en-US" dirty="0"/>
              <a:t>因「</a:t>
            </a:r>
            <a:r>
              <a:rPr lang="en-US" altLang="zh-TW" dirty="0">
                <a:solidFill>
                  <a:srgbClr val="3D77C5"/>
                </a:solidFill>
              </a:rPr>
              <a:t>-</a:t>
            </a:r>
            <a:r>
              <a:rPr lang="zh-TW" altLang="en-US" dirty="0"/>
              <a:t>」在 </a:t>
            </a:r>
            <a:r>
              <a:rPr lang="en-US" altLang="zh-TW" dirty="0"/>
              <a:t>EL </a:t>
            </a:r>
            <a:r>
              <a:rPr lang="zh-TW" altLang="en-US" dirty="0"/>
              <a:t>中是特殊字元。</a:t>
            </a:r>
          </a:p>
        </p:txBody>
      </p:sp>
    </p:spTree>
    <p:extLst>
      <p:ext uri="{BB962C8B-B14F-4D97-AF65-F5344CB8AC3E}">
        <p14:creationId xmlns:p14="http://schemas.microsoft.com/office/powerpoint/2010/main" val="170953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3C7D64D1-194A-D249-A9E5-BAF8AF7CB5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5C7BE912-957E-BA43-AC37-442C26486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208963" cy="4114800"/>
          </a:xfrm>
        </p:spPr>
        <p:txBody>
          <a:bodyPr/>
          <a:lstStyle/>
          <a:p>
            <a:r>
              <a:rPr lang="en-US" altLang="zh-TW" b="0" dirty="0"/>
              <a:t>EL </a:t>
            </a:r>
            <a:r>
              <a:rPr lang="zh-TW" altLang="en-US" b="0" dirty="0"/>
              <a:t>基本語法與運算子</a:t>
            </a:r>
          </a:p>
          <a:p>
            <a:r>
              <a:rPr lang="en-US" altLang="zh-TW" b="0" dirty="0">
                <a:solidFill>
                  <a:srgbClr val="FF0000"/>
                </a:solidFill>
              </a:rPr>
              <a:t>EL </a:t>
            </a:r>
            <a:r>
              <a:rPr lang="zh-TW" altLang="en-US" b="0" dirty="0">
                <a:solidFill>
                  <a:srgbClr val="FF0000"/>
                </a:solidFill>
              </a:rPr>
              <a:t>自訂函數</a:t>
            </a:r>
            <a:endParaRPr lang="en-US" altLang="zh-TW" b="0" dirty="0">
              <a:solidFill>
                <a:srgbClr val="FF0000"/>
              </a:solidFill>
            </a:endParaRPr>
          </a:p>
          <a:p>
            <a:r>
              <a:rPr lang="en-US" altLang="zh-TW" b="0" dirty="0"/>
              <a:t>JSTL 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48494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DBFD5-2E59-F349-B43C-97A5A782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EL </a:t>
            </a:r>
            <a:r>
              <a:rPr kumimoji="1" lang="zh-CN" altLang="en-US" dirty="0"/>
              <a:t>中的函數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DE56-06FD-3B4D-B67D-162B78585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363272" cy="4281488"/>
          </a:xfrm>
        </p:spPr>
        <p:txBody>
          <a:bodyPr/>
          <a:lstStyle/>
          <a:p>
            <a:r>
              <a:rPr lang="en" altLang="zh-TW" dirty="0"/>
              <a:t>${</a:t>
            </a:r>
            <a:r>
              <a:rPr lang="en" altLang="zh-TW" dirty="0" err="1"/>
              <a:t>ns:func</a:t>
            </a:r>
            <a:r>
              <a:rPr lang="en" altLang="zh-TW" dirty="0"/>
              <a:t>(param1, param2, ...)}</a:t>
            </a:r>
          </a:p>
          <a:p>
            <a:pPr lvl="1"/>
            <a:r>
              <a:rPr lang="zh-CN" altLang="en-US" dirty="0"/>
              <a:t>範例：</a:t>
            </a:r>
            <a:endParaRPr lang="en-US" altLang="zh-CN" dirty="0"/>
          </a:p>
          <a:p>
            <a:pPr lvl="2"/>
            <a:r>
              <a:rPr lang="en" altLang="zh-TW" dirty="0"/>
              <a:t>&lt;%@</a:t>
            </a:r>
            <a:r>
              <a:rPr lang="en" altLang="zh-TW" dirty="0" err="1"/>
              <a:t>taglib</a:t>
            </a:r>
            <a:r>
              <a:rPr lang="en" altLang="zh-TW" dirty="0"/>
              <a:t> </a:t>
            </a:r>
            <a:r>
              <a:rPr lang="en" altLang="zh-TW" dirty="0" err="1"/>
              <a:t>uri</a:t>
            </a:r>
            <a:r>
              <a:rPr lang="en" altLang="zh-TW" dirty="0"/>
              <a:t>="/</a:t>
            </a:r>
            <a:r>
              <a:rPr lang="en" altLang="zh-TW" dirty="0" err="1"/>
              <a:t>tlds</a:t>
            </a:r>
            <a:r>
              <a:rPr lang="en" altLang="zh-TW" dirty="0"/>
              <a:t>/</a:t>
            </a:r>
            <a:r>
              <a:rPr lang="en" altLang="zh-TW" dirty="0" err="1"/>
              <a:t>el_library</a:t>
            </a:r>
            <a:r>
              <a:rPr lang="en" altLang="zh-TW" dirty="0"/>
              <a:t>”</a:t>
            </a:r>
            <a:br>
              <a:rPr lang="en" altLang="zh-TW" dirty="0"/>
            </a:br>
            <a:r>
              <a:rPr lang="en" altLang="zh-TW" dirty="0"/>
              <a:t>          prefix="</a:t>
            </a:r>
            <a:r>
              <a:rPr lang="en" altLang="zh-TW" dirty="0" err="1">
                <a:solidFill>
                  <a:srgbClr val="3D77C5"/>
                </a:solidFill>
              </a:rPr>
              <a:t>myel</a:t>
            </a:r>
            <a:r>
              <a:rPr lang="en" altLang="zh-TW" dirty="0"/>
              <a:t>" %&gt;</a:t>
            </a:r>
            <a:br>
              <a:rPr lang="en" altLang="zh-TW" dirty="0"/>
            </a:br>
            <a:br>
              <a:rPr lang="en" altLang="zh-TW" dirty="0"/>
            </a:br>
            <a:r>
              <a:rPr lang="en" altLang="zh-TW" dirty="0"/>
              <a:t>${ </a:t>
            </a:r>
            <a:r>
              <a:rPr lang="en" altLang="zh-TW" dirty="0" err="1">
                <a:solidFill>
                  <a:srgbClr val="3D77C5"/>
                </a:solidFill>
              </a:rPr>
              <a:t>myel</a:t>
            </a:r>
            <a:r>
              <a:rPr lang="en" altLang="zh-TW" dirty="0" err="1"/>
              <a:t>:</a:t>
            </a:r>
            <a:r>
              <a:rPr lang="en" altLang="zh-TW" dirty="0" err="1">
                <a:solidFill>
                  <a:srgbClr val="008000"/>
                </a:solidFill>
              </a:rPr>
              <a:t>pi</a:t>
            </a:r>
            <a:r>
              <a:rPr lang="en" altLang="zh-TW" dirty="0">
                <a:solidFill>
                  <a:srgbClr val="008000"/>
                </a:solidFill>
              </a:rPr>
              <a:t>()</a:t>
            </a:r>
            <a:r>
              <a:rPr lang="en" altLang="zh-TW" dirty="0"/>
              <a:t> }</a:t>
            </a:r>
            <a:br>
              <a:rPr lang="en" altLang="zh-TW" dirty="0"/>
            </a:br>
            <a:r>
              <a:rPr lang="en" altLang="zh-TW" dirty="0"/>
              <a:t>${ </a:t>
            </a:r>
            <a:r>
              <a:rPr lang="en" altLang="zh-TW" dirty="0" err="1">
                <a:solidFill>
                  <a:srgbClr val="3D77C5"/>
                </a:solidFill>
              </a:rPr>
              <a:t>myel</a:t>
            </a:r>
            <a:r>
              <a:rPr lang="en" altLang="zh-TW" dirty="0" err="1"/>
              <a:t>:</a:t>
            </a:r>
            <a:r>
              <a:rPr lang="en" altLang="zh-TW" dirty="0" err="1">
                <a:solidFill>
                  <a:srgbClr val="008000"/>
                </a:solidFill>
              </a:rPr>
              <a:t>bmi</a:t>
            </a:r>
            <a:r>
              <a:rPr lang="en" altLang="zh-TW" dirty="0">
                <a:solidFill>
                  <a:srgbClr val="008000"/>
                </a:solidFill>
              </a:rPr>
              <a:t>(170, 60)</a:t>
            </a:r>
            <a:r>
              <a:rPr lang="en" altLang="zh-TW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83563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>
            <a:extLst>
              <a:ext uri="{FF2B5EF4-FFF2-40B4-BE49-F238E27FC236}">
                <a16:creationId xmlns:a16="http://schemas.microsoft.com/office/drawing/2014/main" id="{635C6F3A-13C1-C945-935B-DF0462919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自訂函數</a:t>
            </a:r>
          </a:p>
        </p:txBody>
      </p:sp>
      <p:sp>
        <p:nvSpPr>
          <p:cNvPr id="679939" name="Rectangle 3">
            <a:extLst>
              <a:ext uri="{FF2B5EF4-FFF2-40B4-BE49-F238E27FC236}">
                <a16:creationId xmlns:a16="http://schemas.microsoft.com/office/drawing/2014/main" id="{3DEDA361-72ED-184A-888F-7BAF4737E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zh-TW" altLang="en-US" b="0"/>
              <a:t>所謂 </a:t>
            </a:r>
            <a:r>
              <a:rPr lang="en-US" altLang="zh-TW" b="0"/>
              <a:t>EL </a:t>
            </a:r>
            <a:r>
              <a:rPr lang="zh-TW" altLang="en-US" b="0"/>
              <a:t>自訂函數簡單的說就是自行製作專屬的 </a:t>
            </a:r>
            <a:r>
              <a:rPr lang="en-US" altLang="zh-TW" b="0"/>
              <a:t>EL</a:t>
            </a:r>
            <a:r>
              <a:rPr lang="zh-TW" altLang="en-US" b="0"/>
              <a:t>。</a:t>
            </a:r>
          </a:p>
          <a:p>
            <a:pPr marL="1214438" lvl="1" indent="-457200"/>
            <a:r>
              <a:rPr lang="zh-TW" altLang="en-US"/>
              <a:t>開發 </a:t>
            </a:r>
            <a:r>
              <a:rPr lang="en-US" altLang="zh-TW"/>
              <a:t>3 </a:t>
            </a:r>
            <a:r>
              <a:rPr lang="zh-TW" altLang="en-US"/>
              <a:t>步驟</a:t>
            </a:r>
          </a:p>
          <a:p>
            <a:pPr marL="1690688" lvl="2" indent="-457200">
              <a:buFontTx/>
              <a:buAutoNum type="arabicPeriod"/>
            </a:pPr>
            <a:r>
              <a:rPr lang="zh-TW" altLang="en-US"/>
              <a:t>撰寫一個 </a:t>
            </a:r>
            <a:r>
              <a:rPr lang="en-US" altLang="zh-TW"/>
              <a:t>class</a:t>
            </a:r>
          </a:p>
          <a:p>
            <a:pPr marL="1690688" lvl="2" indent="-457200">
              <a:buFontTx/>
              <a:buAutoNum type="arabicPeriod"/>
            </a:pPr>
            <a:r>
              <a:rPr lang="zh-TW" altLang="en-US"/>
              <a:t>定義 </a:t>
            </a:r>
            <a:r>
              <a:rPr lang="en-US" altLang="zh-TW"/>
              <a:t>TLD </a:t>
            </a:r>
            <a:r>
              <a:rPr lang="zh-TW" altLang="en-US"/>
              <a:t>使用 </a:t>
            </a:r>
            <a:r>
              <a:rPr lang="en-US" altLang="zh-TW"/>
              <a:t>&lt;function&gt; tag</a:t>
            </a:r>
          </a:p>
          <a:p>
            <a:pPr marL="1690688" lvl="2" indent="-457200">
              <a:buFontTx/>
              <a:buAutoNum type="arabicPeriod"/>
            </a:pPr>
            <a:r>
              <a:rPr lang="zh-TW" altLang="en-US"/>
              <a:t>在 </a:t>
            </a:r>
            <a:r>
              <a:rPr lang="en-US" altLang="zh-TW"/>
              <a:t>JSP </a:t>
            </a:r>
            <a:r>
              <a:rPr lang="zh-TW" altLang="en-US"/>
              <a:t>加入專屬 </a:t>
            </a:r>
            <a:r>
              <a:rPr lang="en-US" altLang="zh-TW"/>
              <a:t>taglib</a:t>
            </a:r>
          </a:p>
        </p:txBody>
      </p:sp>
    </p:spTree>
    <p:extLst>
      <p:ext uri="{BB962C8B-B14F-4D97-AF65-F5344CB8AC3E}">
        <p14:creationId xmlns:p14="http://schemas.microsoft.com/office/powerpoint/2010/main" val="393469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148712-8672-3547-89FB-47FD09FA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自訂函數</a:t>
            </a:r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 – 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撰寫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 class 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檔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BB3A34-9813-5A4E-873E-A36AFA8758BA}"/>
              </a:ext>
            </a:extLst>
          </p:cNvPr>
          <p:cNvSpPr/>
          <p:nvPr/>
        </p:nvSpPr>
        <p:spPr>
          <a:xfrm>
            <a:off x="503192" y="1628775"/>
            <a:ext cx="5220936" cy="28007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package com.hs.web.utils;</a:t>
            </a:r>
          </a:p>
          <a:p>
            <a:endParaRPr lang="zh-TW" altLang="en-US" dirty="0"/>
          </a:p>
          <a:p>
            <a:r>
              <a:rPr lang="zh-TW" altLang="en-US" dirty="0"/>
              <a:t>public class ELFunc {</a:t>
            </a:r>
          </a:p>
          <a:p>
            <a:r>
              <a:rPr lang="zh-TW" altLang="en-US" dirty="0"/>
              <a:t>    public </a:t>
            </a:r>
            <a:r>
              <a:rPr lang="zh-TW" altLang="en-US" b="1" dirty="0">
                <a:solidFill>
                  <a:srgbClr val="FF0000"/>
                </a:solidFill>
              </a:rPr>
              <a:t>static</a:t>
            </a:r>
            <a:r>
              <a:rPr lang="zh-TW" altLang="en-US" dirty="0"/>
              <a:t> double pi() { </a:t>
            </a:r>
          </a:p>
          <a:p>
            <a:r>
              <a:rPr lang="zh-TW" altLang="en-US" dirty="0"/>
              <a:t>        return Math.PI; </a:t>
            </a:r>
          </a:p>
          <a:p>
            <a:r>
              <a:rPr lang="zh-TW" altLang="en-US" dirty="0"/>
              <a:t>    }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    public </a:t>
            </a:r>
            <a:r>
              <a:rPr lang="zh-TW" altLang="en-US" b="1" dirty="0">
                <a:solidFill>
                  <a:srgbClr val="FF0000"/>
                </a:solidFill>
              </a:rPr>
              <a:t>static</a:t>
            </a:r>
            <a:r>
              <a:rPr lang="zh-TW" altLang="en-US" dirty="0"/>
              <a:t> double bmi(double h, double w) { </a:t>
            </a:r>
          </a:p>
          <a:p>
            <a:r>
              <a:rPr lang="zh-TW" altLang="en-US" dirty="0"/>
              <a:t>        return w / Math.pow(h/100, 2); </a:t>
            </a:r>
          </a:p>
          <a:p>
            <a:r>
              <a:rPr lang="zh-TW" altLang="en-US" dirty="0"/>
              <a:t>    }</a:t>
            </a:r>
          </a:p>
          <a:p>
            <a:r>
              <a:rPr lang="zh-TW" altLang="en-US" dirty="0"/>
              <a:t>}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FF9DEF-5F44-AC4F-8176-D33747D61F44}"/>
              </a:ext>
            </a:extLst>
          </p:cNvPr>
          <p:cNvSpPr txBox="1"/>
          <p:nvPr/>
        </p:nvSpPr>
        <p:spPr>
          <a:xfrm>
            <a:off x="503192" y="4581128"/>
            <a:ext cx="3555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方法一律加上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!</a:t>
            </a:r>
            <a:endParaRPr kumimoji="1" lang="zh-TW" alt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D83D498D-346A-2343-9A05-351307D5AA6E}"/>
              </a:ext>
            </a:extLst>
          </p:cNvPr>
          <p:cNvSpPr/>
          <p:nvPr/>
        </p:nvSpPr>
        <p:spPr>
          <a:xfrm>
            <a:off x="3412698" y="2060848"/>
            <a:ext cx="2023398" cy="432048"/>
          </a:xfrm>
          <a:prstGeom prst="wedgeRoundRectCallout">
            <a:avLst>
              <a:gd name="adj1" fmla="val -66157"/>
              <a:gd name="adj2" fmla="val 51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加上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static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圓角矩形圖說文字 6">
            <a:extLst>
              <a:ext uri="{FF2B5EF4-FFF2-40B4-BE49-F238E27FC236}">
                <a16:creationId xmlns:a16="http://schemas.microsoft.com/office/drawing/2014/main" id="{55BBB574-3D25-E14B-B964-8970D5C10DEF}"/>
              </a:ext>
            </a:extLst>
          </p:cNvPr>
          <p:cNvSpPr/>
          <p:nvPr/>
        </p:nvSpPr>
        <p:spPr>
          <a:xfrm>
            <a:off x="5441324" y="3069034"/>
            <a:ext cx="2023398" cy="432048"/>
          </a:xfrm>
          <a:prstGeom prst="wedgeRoundRectCallout">
            <a:avLst>
              <a:gd name="adj1" fmla="val -66157"/>
              <a:gd name="adj2" fmla="val 51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加上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static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>
            <a:extLst>
              <a:ext uri="{FF2B5EF4-FFF2-40B4-BE49-F238E27FC236}">
                <a16:creationId xmlns:a16="http://schemas.microsoft.com/office/drawing/2014/main" id="{BBCC1102-CE70-1B42-AABB-470580799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自訂函數</a:t>
            </a:r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– TLD 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檔</a:t>
            </a:r>
            <a:endParaRPr lang="zh-TW" altLang="en-US" dirty="0">
              <a:solidFill>
                <a:srgbClr val="FF0000"/>
              </a:solidFill>
              <a:latin typeface="Verdana" panose="020B0604030504040204" pitchFamily="34" charset="0"/>
              <a:ea typeface="書法家粗黑體" pitchFamily="49" charset="-120"/>
            </a:endParaRPr>
          </a:p>
        </p:txBody>
      </p:sp>
      <p:sp>
        <p:nvSpPr>
          <p:cNvPr id="680963" name="Rectangle 3">
            <a:extLst>
              <a:ext uri="{FF2B5EF4-FFF2-40B4-BE49-F238E27FC236}">
                <a16:creationId xmlns:a16="http://schemas.microsoft.com/office/drawing/2014/main" id="{54AA39CC-CDD8-B046-BE20-4186824C41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507288" cy="4281488"/>
          </a:xfrm>
        </p:spPr>
        <p:txBody>
          <a:bodyPr/>
          <a:lstStyle/>
          <a:p>
            <a:r>
              <a:rPr lang="en-US" altLang="zh-TW" dirty="0"/>
              <a:t>&lt;function&gt;</a:t>
            </a:r>
          </a:p>
          <a:p>
            <a:pPr lvl="1"/>
            <a:r>
              <a:rPr lang="en-US" altLang="zh-TW" dirty="0"/>
              <a:t>&lt;name&gt; </a:t>
            </a:r>
            <a:r>
              <a:rPr lang="zh-TW" altLang="en-US" dirty="0"/>
              <a:t>自訂函數名稱</a:t>
            </a:r>
            <a:r>
              <a:rPr lang="en-US" altLang="zh-TW" dirty="0"/>
              <a:t>(</a:t>
            </a:r>
            <a:r>
              <a:rPr lang="zh-TW" altLang="en-US" dirty="0"/>
              <a:t>別名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&lt;function-class&gt; </a:t>
            </a:r>
            <a:r>
              <a:rPr lang="zh-TW" altLang="en-US" dirty="0"/>
              <a:t>自訂 </a:t>
            </a:r>
            <a:r>
              <a:rPr lang="en-US" altLang="zh-TW" dirty="0"/>
              <a:t>class </a:t>
            </a:r>
            <a:r>
              <a:rPr lang="zh-TW" altLang="en-US" dirty="0"/>
              <a:t>所在位置</a:t>
            </a:r>
          </a:p>
          <a:p>
            <a:pPr lvl="1"/>
            <a:r>
              <a:rPr lang="en-US" altLang="zh-TW" dirty="0"/>
              <a:t>&lt;function-signature&gt; </a:t>
            </a:r>
            <a:r>
              <a:rPr lang="zh-TW" altLang="en-US" dirty="0"/>
              <a:t>方法簽章</a:t>
            </a:r>
          </a:p>
        </p:txBody>
      </p:sp>
    </p:spTree>
    <p:extLst>
      <p:ext uri="{BB962C8B-B14F-4D97-AF65-F5344CB8AC3E}">
        <p14:creationId xmlns:p14="http://schemas.microsoft.com/office/powerpoint/2010/main" val="412100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7B1232-A27A-1647-82CC-0C24498A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自訂函數</a:t>
            </a:r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– TLD 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  <a:ea typeface="書法家粗黑體" pitchFamily="49" charset="-120"/>
              </a:rPr>
              <a:t>檔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EA96B8-39C9-9A41-804B-0C367BCAC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6" y="1644007"/>
            <a:ext cx="1711079" cy="6328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7F9ABF-33C8-3B49-932A-0B633FCFF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25" y="1644007"/>
            <a:ext cx="3775527" cy="26591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613682-B7B4-3B47-8F53-45A80C218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437112"/>
            <a:ext cx="4102137" cy="1993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向左箭號 9">
            <a:extLst>
              <a:ext uri="{FF2B5EF4-FFF2-40B4-BE49-F238E27FC236}">
                <a16:creationId xmlns:a16="http://schemas.microsoft.com/office/drawing/2014/main" id="{4D66F7E1-C3F2-2742-A6B9-7005120E439D}"/>
              </a:ext>
            </a:extLst>
          </p:cNvPr>
          <p:cNvSpPr/>
          <p:nvPr/>
        </p:nvSpPr>
        <p:spPr>
          <a:xfrm>
            <a:off x="7668344" y="4725144"/>
            <a:ext cx="288032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左箭號 10">
            <a:extLst>
              <a:ext uri="{FF2B5EF4-FFF2-40B4-BE49-F238E27FC236}">
                <a16:creationId xmlns:a16="http://schemas.microsoft.com/office/drawing/2014/main" id="{818B2706-9379-284A-9A1F-09CC5CAA6362}"/>
              </a:ext>
            </a:extLst>
          </p:cNvPr>
          <p:cNvSpPr/>
          <p:nvPr/>
        </p:nvSpPr>
        <p:spPr>
          <a:xfrm>
            <a:off x="6516216" y="5325988"/>
            <a:ext cx="288032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左箭號 11">
            <a:extLst>
              <a:ext uri="{FF2B5EF4-FFF2-40B4-BE49-F238E27FC236}">
                <a16:creationId xmlns:a16="http://schemas.microsoft.com/office/drawing/2014/main" id="{56CCFB35-C7E2-FF41-A3A6-F4CE3B3EE5C9}"/>
              </a:ext>
            </a:extLst>
          </p:cNvPr>
          <p:cNvSpPr/>
          <p:nvPr/>
        </p:nvSpPr>
        <p:spPr>
          <a:xfrm>
            <a:off x="5974996" y="6093296"/>
            <a:ext cx="288032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左箭號 12">
            <a:extLst>
              <a:ext uri="{FF2B5EF4-FFF2-40B4-BE49-F238E27FC236}">
                <a16:creationId xmlns:a16="http://schemas.microsoft.com/office/drawing/2014/main" id="{A6B555F5-96B8-4244-BBA8-726A56C50B55}"/>
              </a:ext>
            </a:extLst>
          </p:cNvPr>
          <p:cNvSpPr/>
          <p:nvPr/>
        </p:nvSpPr>
        <p:spPr>
          <a:xfrm>
            <a:off x="6741890" y="5878438"/>
            <a:ext cx="288032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751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749CD85-B2D7-2F4F-B7F8-F2A35BBFA511}"/>
              </a:ext>
            </a:extLst>
          </p:cNvPr>
          <p:cNvSpPr/>
          <p:nvPr/>
        </p:nvSpPr>
        <p:spPr>
          <a:xfrm>
            <a:off x="539552" y="764704"/>
            <a:ext cx="3744416" cy="17543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&lt;?xml version="1.0" encoding="UTF-8"?&gt;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&lt;taglib version="2.1"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 …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&lt;tlib-version&gt;1.0&lt;/tlib-version&gt;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&lt;short-name&gt;myel&lt;/short-name&gt;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&lt;uri&gt;/WEB-INF/tlds/el_library&lt;/uri&gt;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&lt;/taglib&gt;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D7514E-52C5-7E44-9A14-883AC0FD3119}"/>
              </a:ext>
            </a:extLst>
          </p:cNvPr>
          <p:cNvSpPr/>
          <p:nvPr/>
        </p:nvSpPr>
        <p:spPr>
          <a:xfrm>
            <a:off x="4427984" y="764704"/>
            <a:ext cx="4248472" cy="54476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&lt;?xml version="1.0" encoding="UTF-8"?&gt;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&lt;taglib version="2.1"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 …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&lt;tlib-version&gt;1.0&lt;/tlib-version&gt;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&lt;short-name&gt;myel&lt;/short-name&gt;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&lt;uri&gt;</a:t>
            </a:r>
            <a:r>
              <a:rPr lang="zh-TW" altLang="en-US" sz="1200" b="1" dirty="0">
                <a:solidFill>
                  <a:srgbClr val="CC66FF"/>
                </a:solidFill>
              </a:rPr>
              <a:t>/WEB-INF/tlds/el_library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&lt;/uri&gt;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&lt;function&gt; 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    &lt;description&gt;ELFunc PI&lt;/description&gt; 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    &lt;name&gt;</a:t>
            </a:r>
            <a:r>
              <a:rPr lang="zh-TW" altLang="en-US" sz="1200" b="1" dirty="0">
                <a:solidFill>
                  <a:srgbClr val="FF0000"/>
                </a:solidFill>
              </a:rPr>
              <a:t>pi</a:t>
            </a:r>
            <a:r>
              <a:rPr lang="zh-TW" altLang="en-US" sz="1200" b="1" dirty="0">
                <a:solidFill>
                  <a:srgbClr val="008000"/>
                </a:solidFill>
              </a:rPr>
              <a:t>&lt;/name&gt; 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    &lt;function-class&gt;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        </a:t>
            </a:r>
            <a:r>
              <a:rPr lang="zh-TW" altLang="en-US" sz="1200" b="1" dirty="0">
                <a:solidFill>
                  <a:srgbClr val="FF0000"/>
                </a:solidFill>
              </a:rPr>
              <a:t>com.hs.web.utils.ELFunc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    &lt;/function-class&gt; 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    &lt;function-signature&gt;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        </a:t>
            </a:r>
            <a:r>
              <a:rPr lang="zh-TW" altLang="en-US" sz="1200" b="1" dirty="0">
                <a:solidFill>
                  <a:srgbClr val="FF0000"/>
                </a:solidFill>
              </a:rPr>
              <a:t>double pi()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    &lt;/function-signature&gt;    </a:t>
            </a:r>
          </a:p>
          <a:p>
            <a:r>
              <a:rPr lang="zh-TW" altLang="en-US" sz="1200" b="1" dirty="0">
                <a:solidFill>
                  <a:srgbClr val="008000"/>
                </a:solidFill>
              </a:rPr>
              <a:t>    &lt;/function&gt; 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zh-TW" altLang="en-US" sz="1200" b="1" dirty="0">
                <a:solidFill>
                  <a:srgbClr val="0000FF"/>
                </a:solidFill>
              </a:rPr>
              <a:t>&lt;function&gt; </a:t>
            </a:r>
          </a:p>
          <a:p>
            <a:r>
              <a:rPr lang="zh-TW" altLang="en-US" sz="1200" b="1" dirty="0">
                <a:solidFill>
                  <a:srgbClr val="0000FF"/>
                </a:solidFill>
              </a:rPr>
              <a:t>        &lt;description&gt;ELFunc BMI&lt;/description&gt; </a:t>
            </a:r>
          </a:p>
          <a:p>
            <a:r>
              <a:rPr lang="zh-TW" altLang="en-US" sz="1200" b="1" dirty="0">
                <a:solidFill>
                  <a:srgbClr val="0000FF"/>
                </a:solidFill>
              </a:rPr>
              <a:t>        &lt;name&gt;</a:t>
            </a:r>
            <a:r>
              <a:rPr lang="zh-TW" altLang="en-US" sz="1200" b="1" dirty="0">
                <a:solidFill>
                  <a:srgbClr val="FF0000"/>
                </a:solidFill>
              </a:rPr>
              <a:t>bmi</a:t>
            </a:r>
            <a:r>
              <a:rPr lang="zh-TW" altLang="en-US" sz="1200" b="1" dirty="0">
                <a:solidFill>
                  <a:srgbClr val="0000FF"/>
                </a:solidFill>
              </a:rPr>
              <a:t>&lt;/name&gt; </a:t>
            </a:r>
          </a:p>
          <a:p>
            <a:r>
              <a:rPr lang="zh-TW" altLang="en-US" sz="1200" b="1" dirty="0">
                <a:solidFill>
                  <a:srgbClr val="0000FF"/>
                </a:solidFill>
              </a:rPr>
              <a:t>        &lt;function-class&gt;</a:t>
            </a:r>
          </a:p>
          <a:p>
            <a:r>
              <a:rPr lang="zh-TW" altLang="en-US" sz="1200" b="1" dirty="0">
                <a:solidFill>
                  <a:srgbClr val="0000FF"/>
                </a:solidFill>
              </a:rPr>
              <a:t>            </a:t>
            </a:r>
            <a:r>
              <a:rPr lang="zh-TW" altLang="en-US" sz="1200" b="1" dirty="0">
                <a:solidFill>
                  <a:srgbClr val="FF0000"/>
                </a:solidFill>
              </a:rPr>
              <a:t>com.hs.web.utils.ELFunc</a:t>
            </a:r>
          </a:p>
          <a:p>
            <a:r>
              <a:rPr lang="zh-TW" altLang="en-US" sz="1200" b="1" dirty="0">
                <a:solidFill>
                  <a:srgbClr val="0000FF"/>
                </a:solidFill>
              </a:rPr>
              <a:t>        &lt;/function-class&gt; </a:t>
            </a:r>
          </a:p>
          <a:p>
            <a:r>
              <a:rPr lang="zh-TW" altLang="en-US" sz="1200" b="1" dirty="0">
                <a:solidFill>
                  <a:srgbClr val="0000FF"/>
                </a:solidFill>
              </a:rPr>
              <a:t>        &lt;function-signature&gt;</a:t>
            </a:r>
          </a:p>
          <a:p>
            <a:r>
              <a:rPr lang="zh-TW" altLang="en-US" sz="1200" b="1" dirty="0">
                <a:solidFill>
                  <a:srgbClr val="0000FF"/>
                </a:solidFill>
              </a:rPr>
              <a:t>            </a:t>
            </a:r>
            <a:r>
              <a:rPr lang="zh-TW" altLang="en-US" sz="1200" b="1" dirty="0">
                <a:solidFill>
                  <a:srgbClr val="FF0000"/>
                </a:solidFill>
              </a:rPr>
              <a:t>double bmi(double, double)</a:t>
            </a:r>
          </a:p>
          <a:p>
            <a:r>
              <a:rPr lang="zh-TW" altLang="en-US" sz="1200" b="1" dirty="0">
                <a:solidFill>
                  <a:srgbClr val="0000FF"/>
                </a:solidFill>
              </a:rPr>
              <a:t>        &lt;/function-signature&gt;    </a:t>
            </a:r>
          </a:p>
          <a:p>
            <a:r>
              <a:rPr lang="zh-TW" altLang="en-US" sz="1200" b="1" dirty="0">
                <a:solidFill>
                  <a:srgbClr val="0000FF"/>
                </a:solidFill>
              </a:rPr>
              <a:t>    &lt;/function&gt;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    </a:t>
            </a:r>
          </a:p>
          <a:p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&lt;/taglib&gt;</a:t>
            </a: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7117C01A-6E22-2F4A-848A-D31D04E96B3D}"/>
              </a:ext>
            </a:extLst>
          </p:cNvPr>
          <p:cNvSpPr/>
          <p:nvPr/>
        </p:nvSpPr>
        <p:spPr>
          <a:xfrm>
            <a:off x="4139952" y="1556792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圖說文字 6">
            <a:extLst>
              <a:ext uri="{FF2B5EF4-FFF2-40B4-BE49-F238E27FC236}">
                <a16:creationId xmlns:a16="http://schemas.microsoft.com/office/drawing/2014/main" id="{58BD4C38-9AE1-A041-8EE1-399ADBCFCE47}"/>
              </a:ext>
            </a:extLst>
          </p:cNvPr>
          <p:cNvSpPr/>
          <p:nvPr/>
        </p:nvSpPr>
        <p:spPr>
          <a:xfrm>
            <a:off x="7524328" y="1124744"/>
            <a:ext cx="936104" cy="576064"/>
          </a:xfrm>
          <a:prstGeom prst="wedgeRoundRectCallout">
            <a:avLst>
              <a:gd name="adj1" fmla="val -72191"/>
              <a:gd name="adj2" fmla="val 33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隱含</a:t>
            </a:r>
            <a:r>
              <a:rPr lang="zh-TW" altLang="en-US" dirty="0">
                <a:solidFill>
                  <a:schemeClr val="tx1"/>
                </a:solidFill>
              </a:rPr>
              <a:t>配置</a:t>
            </a:r>
            <a:r>
              <a:rPr lang="zh-CN" altLang="en-US" dirty="0">
                <a:solidFill>
                  <a:schemeClr val="tx1"/>
                </a:solidFill>
              </a:rPr>
              <a:t>路徑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30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3C7D64D1-194A-D249-A9E5-BAF8AF7CB5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5C7BE912-957E-BA43-AC37-442C26486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208963" cy="4114800"/>
          </a:xfrm>
        </p:spPr>
        <p:txBody>
          <a:bodyPr/>
          <a:lstStyle/>
          <a:p>
            <a:r>
              <a:rPr lang="en-US" altLang="zh-TW" b="0" dirty="0"/>
              <a:t>EL </a:t>
            </a:r>
            <a:r>
              <a:rPr lang="zh-TW" altLang="en-US" b="0" dirty="0"/>
              <a:t>基本語法與運算子</a:t>
            </a:r>
          </a:p>
          <a:p>
            <a:r>
              <a:rPr lang="en-US" altLang="zh-TW" b="0" dirty="0"/>
              <a:t>EL </a:t>
            </a:r>
            <a:r>
              <a:rPr lang="zh-TW" altLang="en-US" b="0" dirty="0"/>
              <a:t>自訂函數</a:t>
            </a:r>
            <a:endParaRPr lang="en-US" altLang="zh-TW" b="0" dirty="0"/>
          </a:p>
          <a:p>
            <a:r>
              <a:rPr lang="en-US" altLang="zh-TW" b="0" dirty="0"/>
              <a:t>JSTL 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844516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1522F2-AC89-3A42-9A40-2E2C7D08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D0DECB-144D-6643-BB0D-B8096CB97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1651000" cy="11811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EC2BB78-DA21-E149-BFA2-86369E3E1A2B}"/>
              </a:ext>
            </a:extLst>
          </p:cNvPr>
          <p:cNvSpPr/>
          <p:nvPr/>
        </p:nvSpPr>
        <p:spPr>
          <a:xfrm>
            <a:off x="2411760" y="1700808"/>
            <a:ext cx="6213128" cy="35394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&lt;%@page contentType="text/html" pageEncoding="UTF-8"%&gt;</a:t>
            </a:r>
          </a:p>
          <a:p>
            <a:r>
              <a:rPr lang="zh-TW" altLang="en-US" dirty="0"/>
              <a:t>&lt;%@taglib uri="</a:t>
            </a:r>
            <a:r>
              <a:rPr lang="zh-TW" altLang="en-US" b="1" dirty="0">
                <a:solidFill>
                  <a:srgbClr val="CC66FF"/>
                </a:solidFill>
              </a:rPr>
              <a:t>/WEB-INF/tlds/el_library</a:t>
            </a:r>
            <a:r>
              <a:rPr lang="zh-TW" altLang="en-US" dirty="0"/>
              <a:t>" prefix="</a:t>
            </a:r>
            <a:r>
              <a:rPr lang="zh-TW" altLang="en-US" b="1" dirty="0">
                <a:solidFill>
                  <a:srgbClr val="FF0000"/>
                </a:solidFill>
              </a:rPr>
              <a:t>myel</a:t>
            </a:r>
            <a:r>
              <a:rPr lang="zh-TW" altLang="en-US" dirty="0"/>
              <a:t>" %&gt;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&lt;!DOCTYPE html&gt;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&lt;html&gt;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   &lt;head&gt;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       &lt;meta http-equiv="Content-Type" content="text/html;</a:t>
            </a:r>
            <a:br>
              <a:rPr lang="en-US" altLang="zh-TW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     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charset=UTF-8"&gt;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       &lt;title&gt;EL Page&lt;/title&gt;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   &lt;/head&gt;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   &lt;body&gt;</a:t>
            </a:r>
          </a:p>
          <a:p>
            <a:r>
              <a:rPr lang="zh-TW" altLang="en-US" dirty="0"/>
              <a:t>       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&lt;h1&gt;</a:t>
            </a:r>
            <a:r>
              <a:rPr lang="zh-TW" altLang="en-US" dirty="0"/>
              <a:t>${ </a:t>
            </a:r>
            <a:r>
              <a:rPr lang="zh-TW" altLang="en-US" b="1" dirty="0">
                <a:solidFill>
                  <a:srgbClr val="FF0000"/>
                </a:solidFill>
              </a:rPr>
              <a:t>myel</a:t>
            </a:r>
            <a:r>
              <a:rPr lang="zh-TW" altLang="en-US" dirty="0"/>
              <a:t>:</a:t>
            </a:r>
            <a:r>
              <a:rPr lang="zh-TW" altLang="en-US" b="1" dirty="0">
                <a:solidFill>
                  <a:srgbClr val="0070C0"/>
                </a:solidFill>
              </a:rPr>
              <a:t>pi()</a:t>
            </a:r>
            <a:r>
              <a:rPr lang="zh-TW" altLang="en-US" dirty="0"/>
              <a:t> }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&lt;/h1&gt;</a:t>
            </a:r>
          </a:p>
          <a:p>
            <a:r>
              <a:rPr lang="zh-TW" altLang="en-US" dirty="0"/>
              <a:t>       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&lt;h1&gt;</a:t>
            </a:r>
            <a:r>
              <a:rPr lang="zh-TW" altLang="en-US" dirty="0"/>
              <a:t>${ </a:t>
            </a:r>
            <a:r>
              <a:rPr lang="zh-TW" altLang="en-US" b="1" dirty="0">
                <a:solidFill>
                  <a:srgbClr val="FF0000"/>
                </a:solidFill>
              </a:rPr>
              <a:t>myel</a:t>
            </a:r>
            <a:r>
              <a:rPr lang="zh-TW" altLang="en-US" dirty="0"/>
              <a:t>:</a:t>
            </a:r>
            <a:r>
              <a:rPr lang="zh-TW" altLang="en-US" b="1" dirty="0">
                <a:solidFill>
                  <a:srgbClr val="0070C0"/>
                </a:solidFill>
              </a:rPr>
              <a:t>bmi(170, 60)</a:t>
            </a:r>
            <a:r>
              <a:rPr lang="zh-TW" altLang="en-US" dirty="0"/>
              <a:t> }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&lt;/h1&gt;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   &lt;/body&gt;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516544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588D4-930E-A642-AABD-E654EBB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顯性配置路徑</a:t>
            </a:r>
            <a:r>
              <a:rPr lang="en-US" altLang="zh-CN" dirty="0"/>
              <a:t> </a:t>
            </a:r>
            <a:r>
              <a:rPr lang="en-US" altLang="zh-CN" dirty="0" err="1"/>
              <a:t>uri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2C9EEA-71F4-2043-AB7A-A7615580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web.xml</a:t>
            </a:r>
            <a:r>
              <a:rPr kumimoji="1" lang="en-US" altLang="zh-TW" dirty="0"/>
              <a:t> </a:t>
            </a:r>
            <a:r>
              <a:rPr kumimoji="1" lang="zh-CN" altLang="en-US" dirty="0"/>
              <a:t>添加描述檔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15ED58-FE29-AC40-BF0D-5204A68A3080}"/>
              </a:ext>
            </a:extLst>
          </p:cNvPr>
          <p:cNvSpPr/>
          <p:nvPr/>
        </p:nvSpPr>
        <p:spPr>
          <a:xfrm>
            <a:off x="611560" y="2564904"/>
            <a:ext cx="2880320" cy="230832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/>
              <a:t>…</a:t>
            </a:r>
          </a:p>
          <a:p>
            <a:r>
              <a:rPr lang="zh-TW" altLang="en-US" sz="1200" dirty="0"/>
              <a:t>&lt;jsp-config&gt; </a:t>
            </a:r>
          </a:p>
          <a:p>
            <a:r>
              <a:rPr lang="en-US" altLang="zh-TW" sz="1200" dirty="0"/>
              <a:t>    </a:t>
            </a:r>
            <a:r>
              <a:rPr lang="zh-TW" altLang="en-US" sz="1200" dirty="0"/>
              <a:t>&lt;taglib&gt; </a:t>
            </a:r>
          </a:p>
          <a:p>
            <a:r>
              <a:rPr lang="en-US" altLang="zh-TW" sz="1200" dirty="0"/>
              <a:t>        </a:t>
            </a:r>
            <a:r>
              <a:rPr lang="zh-TW" altLang="en-US" sz="1200" dirty="0"/>
              <a:t>&lt;taglib-uri&gt;</a:t>
            </a:r>
          </a:p>
          <a:p>
            <a:r>
              <a:rPr lang="en-US" altLang="zh-TW" sz="1200" dirty="0"/>
              <a:t>            </a:t>
            </a:r>
            <a:r>
              <a:rPr lang="zh-TW" altLang="en-US" sz="1200" b="1" dirty="0">
                <a:solidFill>
                  <a:srgbClr val="CC66FF"/>
                </a:solidFill>
              </a:rPr>
              <a:t>http://my.el.func/</a:t>
            </a:r>
          </a:p>
          <a:p>
            <a:r>
              <a:rPr lang="en-US" altLang="zh-TW" sz="1200" dirty="0"/>
              <a:t>        </a:t>
            </a:r>
            <a:r>
              <a:rPr lang="zh-TW" altLang="en-US" sz="1200" dirty="0"/>
              <a:t>&lt;/taglib-uri&gt; </a:t>
            </a:r>
          </a:p>
          <a:p>
            <a:r>
              <a:rPr lang="en-US" altLang="zh-TW" sz="1200" dirty="0"/>
              <a:t>        </a:t>
            </a:r>
            <a:r>
              <a:rPr lang="zh-TW" altLang="en-US" sz="1200" dirty="0"/>
              <a:t>&lt;taglib-location&gt;</a:t>
            </a:r>
          </a:p>
          <a:p>
            <a:r>
              <a:rPr lang="en-US" altLang="zh-TW" sz="1200" dirty="0"/>
              <a:t>            </a:t>
            </a:r>
            <a:r>
              <a:rPr lang="zh-TW" altLang="en-US" sz="1200" b="1" dirty="0">
                <a:solidFill>
                  <a:srgbClr val="008000"/>
                </a:solidFill>
              </a:rPr>
              <a:t>/WEB-INF/tlds/el_library.tld</a:t>
            </a:r>
          </a:p>
          <a:p>
            <a:r>
              <a:rPr lang="en-US" altLang="zh-TW" sz="1200" dirty="0"/>
              <a:t>        </a:t>
            </a:r>
            <a:r>
              <a:rPr lang="zh-TW" altLang="en-US" sz="1200" dirty="0"/>
              <a:t>&lt;/taglib-location&gt; </a:t>
            </a:r>
          </a:p>
          <a:p>
            <a:r>
              <a:rPr lang="en-US" altLang="zh-TW" sz="1200" dirty="0"/>
              <a:t>    </a:t>
            </a:r>
            <a:r>
              <a:rPr lang="zh-TW" altLang="en-US" sz="1200" dirty="0"/>
              <a:t>&lt;/taglib&gt; </a:t>
            </a:r>
          </a:p>
          <a:p>
            <a:r>
              <a:rPr lang="zh-TW" altLang="en-US" sz="1200" dirty="0"/>
              <a:t>&lt;/jsp-config&gt;</a:t>
            </a:r>
            <a:endParaRPr lang="en-US" altLang="zh-TW" sz="1200" dirty="0"/>
          </a:p>
          <a:p>
            <a:r>
              <a:rPr lang="en-US" altLang="zh-TW" sz="1200" dirty="0"/>
              <a:t>…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618D11-C367-AD46-B0EC-D35B4E06462D}"/>
              </a:ext>
            </a:extLst>
          </p:cNvPr>
          <p:cNvSpPr/>
          <p:nvPr/>
        </p:nvSpPr>
        <p:spPr>
          <a:xfrm>
            <a:off x="3646240" y="2564904"/>
            <a:ext cx="5390256" cy="26776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&lt;%@page contentType="text/html" pageEncoding="UTF-8"%&gt;</a:t>
            </a:r>
          </a:p>
          <a:p>
            <a:r>
              <a:rPr lang="zh-TW" altLang="en-US" sz="1200" dirty="0"/>
              <a:t>&lt;%@taglib uri="</a:t>
            </a:r>
            <a:r>
              <a:rPr lang="zh-TW" altLang="en-US" sz="1200" b="1" dirty="0">
                <a:solidFill>
                  <a:srgbClr val="CC66FF"/>
                </a:solidFill>
              </a:rPr>
              <a:t>http://my.el.func/</a:t>
            </a:r>
            <a:r>
              <a:rPr lang="zh-TW" altLang="en-US" sz="1200" dirty="0"/>
              <a:t>" prefix="myel" %&gt;</a:t>
            </a:r>
          </a:p>
          <a:p>
            <a:endParaRPr lang="zh-TW" altLang="en-US" sz="1200" dirty="0"/>
          </a:p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&lt;!DOCTYPE html&gt;</a:t>
            </a:r>
          </a:p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&lt;html&gt;</a:t>
            </a:r>
          </a:p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    &lt;head&gt;</a:t>
            </a:r>
          </a:p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        &lt;meta http-equiv="Content-Type" content="text/html; charset=UTF-8"&gt;</a:t>
            </a:r>
          </a:p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        &lt;title&gt;EL Page&lt;/title&gt;</a:t>
            </a:r>
          </a:p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    &lt;/head&gt;</a:t>
            </a:r>
          </a:p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    &lt;body&gt;</a:t>
            </a:r>
          </a:p>
          <a:p>
            <a:r>
              <a:rPr lang="zh-TW" altLang="en-US" sz="1200" dirty="0"/>
              <a:t>        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&lt;h1&gt;</a:t>
            </a:r>
            <a:r>
              <a:rPr lang="zh-TW" altLang="en-US" sz="1200" dirty="0"/>
              <a:t>${ myel:pi() }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&lt;/h1&gt;</a:t>
            </a:r>
          </a:p>
          <a:p>
            <a:r>
              <a:rPr lang="zh-TW" altLang="en-US" sz="1200" dirty="0"/>
              <a:t>        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&lt;h1&gt;</a:t>
            </a:r>
            <a:r>
              <a:rPr lang="zh-TW" altLang="en-US" sz="1200" dirty="0"/>
              <a:t>${ myel:bmi(170, 60) }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&lt;/h1&gt;</a:t>
            </a:r>
          </a:p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    &lt;/body&gt;</a:t>
            </a:r>
          </a:p>
          <a:p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&lt;/html&gt;</a:t>
            </a:r>
          </a:p>
        </p:txBody>
      </p:sp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CBA1603B-8EFF-F74A-9776-5122362E86C7}"/>
              </a:ext>
            </a:extLst>
          </p:cNvPr>
          <p:cNvSpPr/>
          <p:nvPr/>
        </p:nvSpPr>
        <p:spPr>
          <a:xfrm>
            <a:off x="2528441" y="2794313"/>
            <a:ext cx="936104" cy="576064"/>
          </a:xfrm>
          <a:prstGeom prst="wedgeRoundRectCallout">
            <a:avLst>
              <a:gd name="adj1" fmla="val -65142"/>
              <a:gd name="adj2" fmla="val 37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顯性配置</a:t>
            </a:r>
            <a:r>
              <a:rPr lang="zh-CN" altLang="en-US" dirty="0">
                <a:solidFill>
                  <a:schemeClr val="tx1"/>
                </a:solidFill>
              </a:rPr>
              <a:t>路徑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82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1E5F8-3223-CC47-9AB1-85B2A4E6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z="2800" dirty="0">
                <a:effectLst/>
              </a:rPr>
              <a:t>&lt;scripting-invalid&gt; </a:t>
            </a:r>
            <a:r>
              <a:rPr lang="zh-CN" altLang="en-US" sz="2800" dirty="0">
                <a:effectLst/>
              </a:rPr>
              <a:t>與</a:t>
            </a:r>
            <a:r>
              <a:rPr lang="en" altLang="zh-TW" sz="2800" dirty="0">
                <a:effectLst/>
              </a:rPr>
              <a:t> &lt;el-ignored&gt;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A992C9-2A77-814E-91DA-12863D66BA55}"/>
              </a:ext>
            </a:extLst>
          </p:cNvPr>
          <p:cNvSpPr/>
          <p:nvPr/>
        </p:nvSpPr>
        <p:spPr>
          <a:xfrm>
            <a:off x="396123" y="1916832"/>
            <a:ext cx="77768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 err="1">
                <a:solidFill>
                  <a:srgbClr val="3D77C5"/>
                </a:solidFill>
                <a:latin typeface="Courier" pitchFamily="2" charset="0"/>
              </a:rPr>
              <a:t>web.xml</a:t>
            </a:r>
            <a:r>
              <a:rPr lang="en" altLang="zh-TW" sz="2000" b="1" dirty="0">
                <a:solidFill>
                  <a:srgbClr val="3D77C5"/>
                </a:solidFill>
                <a:latin typeface="Courier" pitchFamily="2" charset="0"/>
              </a:rPr>
              <a:t> :</a:t>
            </a:r>
          </a:p>
          <a:p>
            <a:r>
              <a:rPr lang="en" altLang="zh-TW" sz="2000" dirty="0">
                <a:latin typeface="Courier" pitchFamily="2" charset="0"/>
              </a:rPr>
              <a:t>&lt;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-config&gt; </a:t>
            </a:r>
          </a:p>
          <a:p>
            <a:r>
              <a:rPr lang="zh-TW" altLang="en-US" sz="2000" dirty="0">
                <a:latin typeface="Courier" pitchFamily="2" charset="0"/>
              </a:rPr>
              <a:t>  </a:t>
            </a:r>
            <a:r>
              <a:rPr lang="en" altLang="zh-TW" sz="2000" dirty="0">
                <a:latin typeface="Courier" pitchFamily="2" charset="0"/>
              </a:rPr>
              <a:t>&lt;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-property-group&gt; </a:t>
            </a:r>
            <a:endParaRPr lang="en" altLang="zh-TW" sz="2000" dirty="0"/>
          </a:p>
          <a:p>
            <a:r>
              <a:rPr lang="zh-TW" altLang="en-US" sz="2000" dirty="0">
                <a:latin typeface="Courier" pitchFamily="2" charset="0"/>
              </a:rPr>
              <a:t>    </a:t>
            </a:r>
            <a:r>
              <a:rPr lang="en" altLang="zh-TW" sz="2000" dirty="0">
                <a:latin typeface="Courier" pitchFamily="2" charset="0"/>
              </a:rPr>
              <a:t>&lt;</a:t>
            </a:r>
            <a:r>
              <a:rPr lang="en" altLang="zh-TW" sz="2000" dirty="0" err="1">
                <a:latin typeface="Courier" pitchFamily="2" charset="0"/>
              </a:rPr>
              <a:t>url</a:t>
            </a:r>
            <a:r>
              <a:rPr lang="en" altLang="zh-TW" sz="2000" dirty="0">
                <a:latin typeface="Courier" pitchFamily="2" charset="0"/>
              </a:rPr>
              <a:t>-pattern&gt;/</a:t>
            </a:r>
            <a:r>
              <a:rPr lang="en" altLang="zh-TW" sz="2000" dirty="0" err="1">
                <a:latin typeface="Courier" pitchFamily="2" charset="0"/>
              </a:rPr>
              <a:t>scripting_off</a:t>
            </a:r>
            <a:r>
              <a:rPr lang="en" altLang="zh-TW" sz="2000" dirty="0">
                <a:latin typeface="Courier" pitchFamily="2" charset="0"/>
              </a:rPr>
              <a:t>/*&lt;/</a:t>
            </a:r>
            <a:r>
              <a:rPr lang="en" altLang="zh-TW" sz="2000" dirty="0" err="1">
                <a:latin typeface="Courier" pitchFamily="2" charset="0"/>
              </a:rPr>
              <a:t>url</a:t>
            </a:r>
            <a:r>
              <a:rPr lang="en" altLang="zh-TW" sz="2000" dirty="0">
                <a:latin typeface="Courier" pitchFamily="2" charset="0"/>
              </a:rPr>
              <a:t>-pattern&gt; </a:t>
            </a:r>
            <a:endParaRPr lang="en" altLang="zh-TW" sz="2000" dirty="0"/>
          </a:p>
          <a:p>
            <a:r>
              <a:rPr lang="zh-TW" altLang="en-US" sz="2000" dirty="0">
                <a:latin typeface="Courier" pitchFamily="2" charset="0"/>
              </a:rPr>
              <a:t>    </a:t>
            </a:r>
            <a:r>
              <a:rPr lang="en" altLang="zh-TW" sz="2000" dirty="0">
                <a:latin typeface="Courier" pitchFamily="2" charset="0"/>
              </a:rPr>
              <a:t>&lt;scripting-invalid&gt;true&lt;/scripting-invalid&gt; </a:t>
            </a:r>
          </a:p>
          <a:p>
            <a:r>
              <a:rPr lang="zh-TW" altLang="en-US" sz="2000" dirty="0">
                <a:latin typeface="Courier" pitchFamily="2" charset="0"/>
              </a:rPr>
              <a:t>  </a:t>
            </a:r>
            <a:r>
              <a:rPr lang="en" altLang="zh-TW" sz="2000" dirty="0">
                <a:latin typeface="Courier" pitchFamily="2" charset="0"/>
              </a:rPr>
              <a:t>&lt;/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-property-group&gt; </a:t>
            </a:r>
            <a:br>
              <a:rPr lang="en" altLang="zh-TW" sz="2000" dirty="0">
                <a:latin typeface="Courier" pitchFamily="2" charset="0"/>
              </a:rPr>
            </a:br>
            <a:endParaRPr lang="en" altLang="zh-TW" sz="2000" dirty="0"/>
          </a:p>
          <a:p>
            <a:r>
              <a:rPr lang="zh-TW" altLang="en-US" sz="2000" dirty="0">
                <a:latin typeface="Courier" pitchFamily="2" charset="0"/>
              </a:rPr>
              <a:t>  </a:t>
            </a:r>
            <a:r>
              <a:rPr lang="en" altLang="zh-TW" sz="2000" dirty="0">
                <a:latin typeface="Courier" pitchFamily="2" charset="0"/>
              </a:rPr>
              <a:t>&lt;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-property-group&gt; </a:t>
            </a:r>
          </a:p>
          <a:p>
            <a:r>
              <a:rPr lang="zh-TW" altLang="en-US" sz="2000" dirty="0">
                <a:latin typeface="Courier" pitchFamily="2" charset="0"/>
              </a:rPr>
              <a:t>    </a:t>
            </a:r>
            <a:r>
              <a:rPr lang="en" altLang="zh-TW" sz="2000" dirty="0">
                <a:latin typeface="Courier" pitchFamily="2" charset="0"/>
              </a:rPr>
              <a:t>&lt;</a:t>
            </a:r>
            <a:r>
              <a:rPr lang="en" altLang="zh-TW" sz="2000" dirty="0" err="1">
                <a:latin typeface="Courier" pitchFamily="2" charset="0"/>
              </a:rPr>
              <a:t>url</a:t>
            </a:r>
            <a:r>
              <a:rPr lang="en" altLang="zh-TW" sz="2000" dirty="0">
                <a:latin typeface="Courier" pitchFamily="2" charset="0"/>
              </a:rPr>
              <a:t>-pattern&gt;/</a:t>
            </a:r>
            <a:r>
              <a:rPr lang="en" altLang="zh-TW" sz="2000" dirty="0" err="1">
                <a:latin typeface="Courier" pitchFamily="2" charset="0"/>
              </a:rPr>
              <a:t>EL_off</a:t>
            </a:r>
            <a:r>
              <a:rPr lang="en" altLang="zh-TW" sz="2000" dirty="0">
                <a:latin typeface="Courier" pitchFamily="2" charset="0"/>
              </a:rPr>
              <a:t>/*&lt;/</a:t>
            </a:r>
            <a:r>
              <a:rPr lang="en" altLang="zh-TW" sz="2000" dirty="0" err="1">
                <a:latin typeface="Courier" pitchFamily="2" charset="0"/>
              </a:rPr>
              <a:t>url</a:t>
            </a:r>
            <a:r>
              <a:rPr lang="en" altLang="zh-TW" sz="2000" dirty="0">
                <a:latin typeface="Courier" pitchFamily="2" charset="0"/>
              </a:rPr>
              <a:t>-pattern&gt; </a:t>
            </a:r>
          </a:p>
          <a:p>
            <a:r>
              <a:rPr lang="zh-TW" altLang="en-US" sz="2000" dirty="0">
                <a:latin typeface="Courier" pitchFamily="2" charset="0"/>
              </a:rPr>
              <a:t>    </a:t>
            </a:r>
            <a:r>
              <a:rPr lang="en" altLang="zh-TW" sz="2000" dirty="0">
                <a:latin typeface="Courier" pitchFamily="2" charset="0"/>
              </a:rPr>
              <a:t>&lt;el-ignored&gt;true&lt;/el-ignored&gt; </a:t>
            </a:r>
            <a:endParaRPr lang="en" altLang="zh-TW" sz="2000" dirty="0"/>
          </a:p>
          <a:p>
            <a:r>
              <a:rPr lang="zh-TW" altLang="en-US" sz="2000" dirty="0">
                <a:latin typeface="Courier" pitchFamily="2" charset="0"/>
              </a:rPr>
              <a:t>  </a:t>
            </a:r>
            <a:r>
              <a:rPr lang="en" altLang="zh-TW" sz="2000" dirty="0">
                <a:latin typeface="Courier" pitchFamily="2" charset="0"/>
              </a:rPr>
              <a:t>&lt;/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-property-group&gt; </a:t>
            </a:r>
          </a:p>
          <a:p>
            <a:r>
              <a:rPr lang="en" altLang="zh-TW" sz="2000" dirty="0">
                <a:latin typeface="Courier" pitchFamily="2" charset="0"/>
              </a:rPr>
              <a:t>&lt;/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-config&gt; </a:t>
            </a:r>
            <a:endParaRPr lang="en" altLang="zh-TW" sz="2000" dirty="0">
              <a:effectLst/>
            </a:endParaRPr>
          </a:p>
        </p:txBody>
      </p:sp>
      <p:sp>
        <p:nvSpPr>
          <p:cNvPr id="5" name="圓角矩形圖說文字 4">
            <a:extLst>
              <a:ext uri="{FF2B5EF4-FFF2-40B4-BE49-F238E27FC236}">
                <a16:creationId xmlns:a16="http://schemas.microsoft.com/office/drawing/2014/main" id="{B09DACB9-5C4C-694D-82CA-0704150405B8}"/>
              </a:ext>
            </a:extLst>
          </p:cNvPr>
          <p:cNvSpPr/>
          <p:nvPr/>
        </p:nvSpPr>
        <p:spPr>
          <a:xfrm>
            <a:off x="5076057" y="3573016"/>
            <a:ext cx="3671820" cy="576064"/>
          </a:xfrm>
          <a:prstGeom prst="wedgeRoundRectCallout">
            <a:avLst>
              <a:gd name="adj1" fmla="val -64438"/>
              <a:gd name="adj2" fmla="val -635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是否可以使用</a:t>
            </a:r>
            <a:r>
              <a:rPr lang="en-US" altLang="zh-TW" dirty="0">
                <a:solidFill>
                  <a:schemeClr val="tx1"/>
                </a:solidFill>
              </a:rPr>
              <a:t> &lt;% ... %&gt; JSP </a:t>
            </a:r>
            <a:r>
              <a:rPr lang="zh-CN" altLang="en-US" dirty="0">
                <a:solidFill>
                  <a:schemeClr val="tx1"/>
                </a:solidFill>
              </a:rPr>
              <a:t>語法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286CD3AF-527B-9A41-9BC9-FB2F72146021}"/>
              </a:ext>
            </a:extLst>
          </p:cNvPr>
          <p:cNvSpPr/>
          <p:nvPr/>
        </p:nvSpPr>
        <p:spPr>
          <a:xfrm>
            <a:off x="5076056" y="5157558"/>
            <a:ext cx="3167765" cy="576064"/>
          </a:xfrm>
          <a:prstGeom prst="wedgeRoundRectCallout">
            <a:avLst>
              <a:gd name="adj1" fmla="val -79329"/>
              <a:gd name="adj2" fmla="val -618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是否可以使用</a:t>
            </a:r>
            <a:r>
              <a:rPr lang="en-US" altLang="zh-TW" dirty="0">
                <a:solidFill>
                  <a:schemeClr val="tx1"/>
                </a:solidFill>
              </a:rPr>
              <a:t> ${} EL </a:t>
            </a:r>
            <a:r>
              <a:rPr lang="zh-CN" altLang="en-US" dirty="0">
                <a:solidFill>
                  <a:schemeClr val="tx1"/>
                </a:solidFill>
              </a:rPr>
              <a:t>語法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8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3C7D64D1-194A-D249-A9E5-BAF8AF7CB5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5C7BE912-957E-BA43-AC37-442C26486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208963" cy="4114800"/>
          </a:xfrm>
        </p:spPr>
        <p:txBody>
          <a:bodyPr/>
          <a:lstStyle/>
          <a:p>
            <a:r>
              <a:rPr lang="en-US" altLang="zh-TW" b="0" dirty="0"/>
              <a:t>EL </a:t>
            </a:r>
            <a:r>
              <a:rPr lang="zh-TW" altLang="en-US" b="0" dirty="0"/>
              <a:t>基本語法與運算子</a:t>
            </a:r>
          </a:p>
          <a:p>
            <a:r>
              <a:rPr lang="en-US" altLang="zh-TW" b="0" dirty="0"/>
              <a:t>EL </a:t>
            </a:r>
            <a:r>
              <a:rPr lang="zh-TW" altLang="en-US" b="0" dirty="0"/>
              <a:t>自訂函數</a:t>
            </a:r>
            <a:endParaRPr lang="en-US" altLang="zh-TW" b="0" dirty="0"/>
          </a:p>
          <a:p>
            <a:r>
              <a:rPr lang="en-US" altLang="zh-TW" b="0" dirty="0">
                <a:solidFill>
                  <a:srgbClr val="FF0000"/>
                </a:solidFill>
              </a:rPr>
              <a:t>JSTL </a:t>
            </a:r>
            <a:endParaRPr lang="zh-TW" alt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08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96090-EADD-794B-88CE-FDC3AEB2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JSTL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236EB8-E5B5-4B47-8EA9-9F7EFEB9C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Java EE JSTL </a:t>
            </a:r>
            <a:r>
              <a:rPr lang="zh-TW" altLang="en-US" dirty="0"/>
              <a:t>不僅提供了條件判斷的邏輯標籤，還提供了對應</a:t>
            </a:r>
            <a:r>
              <a:rPr lang="en" altLang="zh-TW" dirty="0"/>
              <a:t>JSP</a:t>
            </a:r>
            <a:r>
              <a:rPr lang="zh-TW" altLang="en-US" dirty="0"/>
              <a:t>標準標籤的擴充標籤以及更多的功能標籤。</a:t>
            </a:r>
            <a:endParaRPr lang="en-US" altLang="zh-TW" dirty="0"/>
          </a:p>
          <a:p>
            <a:pPr lvl="1"/>
            <a:r>
              <a:rPr lang="en-US" altLang="zh-TW" dirty="0" err="1"/>
              <a:t>pom.xml</a:t>
            </a:r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C007F9-84F7-B847-941F-7AEDF64D2D30}"/>
              </a:ext>
            </a:extLst>
          </p:cNvPr>
          <p:cNvSpPr/>
          <p:nvPr/>
        </p:nvSpPr>
        <p:spPr>
          <a:xfrm>
            <a:off x="1259632" y="4037385"/>
            <a:ext cx="5904656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&lt;dependency&gt;</a:t>
            </a:r>
          </a:p>
          <a:p>
            <a:r>
              <a:rPr lang="zh-TW" altLang="en-US" dirty="0"/>
              <a:t>    &lt;groupId&gt;javax.servlet&lt;/groupId&gt;</a:t>
            </a:r>
          </a:p>
          <a:p>
            <a:r>
              <a:rPr lang="zh-TW" altLang="en-US" dirty="0"/>
              <a:t>    &lt;artifactId&gt;jstl&lt;/artifactId&gt;</a:t>
            </a:r>
          </a:p>
          <a:p>
            <a:r>
              <a:rPr lang="zh-TW" altLang="en-US" dirty="0"/>
              <a:t>    &lt;version&gt;1.2&lt;/version&gt;</a:t>
            </a:r>
          </a:p>
          <a:p>
            <a:r>
              <a:rPr lang="zh-TW" altLang="en-US" dirty="0"/>
              <a:t>&lt;/dependency&gt;</a:t>
            </a:r>
          </a:p>
        </p:txBody>
      </p:sp>
    </p:spTree>
    <p:extLst>
      <p:ext uri="{BB962C8B-B14F-4D97-AF65-F5344CB8AC3E}">
        <p14:creationId xmlns:p14="http://schemas.microsoft.com/office/powerpoint/2010/main" val="28285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Rectangle 2">
            <a:extLst>
              <a:ext uri="{FF2B5EF4-FFF2-40B4-BE49-F238E27FC236}">
                <a16:creationId xmlns:a16="http://schemas.microsoft.com/office/drawing/2014/main" id="{327F6D51-2851-EE42-9498-299F80943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 dirty="0">
                <a:latin typeface="Verdana" panose="020B0604030504040204" pitchFamily="34" charset="0"/>
                <a:ea typeface="書法家粗黑體" pitchFamily="49" charset="-120"/>
              </a:rPr>
              <a:t>與</a:t>
            </a:r>
            <a:r>
              <a:rPr lang="en-US" altLang="zh-TW" dirty="0">
                <a:latin typeface="Verdana" panose="020B0604030504040204" pitchFamily="34" charset="0"/>
                <a:ea typeface="書法家粗黑體" pitchFamily="49" charset="-120"/>
              </a:rPr>
              <a:t> JSTL</a:t>
            </a:r>
            <a:endParaRPr lang="zh-TW" altLang="en-US" dirty="0">
              <a:latin typeface="Verdana" panose="020B0604030504040204" pitchFamily="34" charset="0"/>
              <a:ea typeface="書法家粗黑體" pitchFamily="49" charset="-120"/>
            </a:endParaRPr>
          </a:p>
        </p:txBody>
      </p:sp>
      <p:sp>
        <p:nvSpPr>
          <p:cNvPr id="671747" name="Rectangle 3">
            <a:extLst>
              <a:ext uri="{FF2B5EF4-FFF2-40B4-BE49-F238E27FC236}">
                <a16:creationId xmlns:a16="http://schemas.microsoft.com/office/drawing/2014/main" id="{764852BF-BD11-6145-B948-B8C813152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981200"/>
            <a:ext cx="8820150" cy="4114800"/>
          </a:xfrm>
        </p:spPr>
        <p:txBody>
          <a:bodyPr/>
          <a:lstStyle/>
          <a:p>
            <a:r>
              <a:rPr lang="zh-TW" altLang="en-US" b="0" dirty="0"/>
              <a:t>與</a:t>
            </a:r>
            <a:r>
              <a:rPr lang="en-US" altLang="zh-TW" b="0" dirty="0"/>
              <a:t> JSTL </a:t>
            </a:r>
            <a:r>
              <a:rPr lang="zh-CN" altLang="en-US" b="0" dirty="0"/>
              <a:t>結合</a:t>
            </a:r>
            <a:endParaRPr lang="zh-TW" altLang="en-US" b="0" dirty="0"/>
          </a:p>
          <a:p>
            <a:pPr lvl="1"/>
            <a:r>
              <a:rPr lang="it-IT" altLang="zh-TW" sz="2800" b="1" dirty="0"/>
              <a:t>&lt;%@ </a:t>
            </a:r>
            <a:r>
              <a:rPr lang="it-IT" altLang="zh-TW" sz="2800" b="1" dirty="0" err="1"/>
              <a:t>taglib</a:t>
            </a:r>
            <a:br>
              <a:rPr lang="it-IT" altLang="zh-TW" sz="2800" b="1" dirty="0"/>
            </a:br>
            <a:r>
              <a:rPr lang="it-IT" altLang="zh-TW" sz="2800" b="1" dirty="0"/>
              <a:t>    uri=</a:t>
            </a:r>
            <a:r>
              <a:rPr lang="it-IT" altLang="zh-TW" sz="2800" b="1" dirty="0">
                <a:hlinkClick r:id="rId3"/>
              </a:rPr>
              <a:t>http://java.sun.com/jstl/core</a:t>
            </a:r>
            <a:br>
              <a:rPr lang="it-IT" altLang="zh-TW" sz="2800" b="1" dirty="0"/>
            </a:br>
            <a:r>
              <a:rPr lang="it-IT" altLang="zh-TW" sz="2800" b="1" dirty="0"/>
              <a:t>    </a:t>
            </a:r>
            <a:r>
              <a:rPr lang="it-IT" altLang="zh-TW" sz="2800" b="1" dirty="0" err="1"/>
              <a:t>prefix</a:t>
            </a:r>
            <a:r>
              <a:rPr lang="it-IT" altLang="zh-TW" sz="2800" b="1" dirty="0"/>
              <a:t>=</a:t>
            </a:r>
            <a:r>
              <a:rPr lang="en-US" altLang="zh-TW" sz="2800" dirty="0"/>
              <a:t>"</a:t>
            </a:r>
            <a:r>
              <a:rPr lang="it-IT" altLang="zh-TW" sz="2800" b="1" dirty="0">
                <a:solidFill>
                  <a:srgbClr val="FF0000"/>
                </a:solidFill>
              </a:rPr>
              <a:t>c</a:t>
            </a:r>
            <a:r>
              <a:rPr lang="en-US" altLang="zh-TW" sz="2800" dirty="0"/>
              <a:t>"</a:t>
            </a:r>
            <a:r>
              <a:rPr lang="it-IT" altLang="zh-TW" sz="2800" b="1" dirty="0"/>
              <a:t> %&gt;</a:t>
            </a:r>
            <a:br>
              <a:rPr lang="it-IT" altLang="zh-TW" sz="2800" b="1" dirty="0"/>
            </a:br>
            <a:r>
              <a:rPr lang="en-US" altLang="zh-TW" sz="2800" b="1" dirty="0"/>
              <a:t> </a:t>
            </a:r>
            <a:br>
              <a:rPr lang="en-US" altLang="zh-TW" sz="2800" b="1" dirty="0"/>
            </a:br>
            <a:r>
              <a:rPr lang="en-US" altLang="zh-TW" sz="2800" b="1" dirty="0"/>
              <a:t>&lt;</a:t>
            </a:r>
            <a:r>
              <a:rPr lang="en-US" altLang="zh-TW" sz="2800" b="1" dirty="0" err="1">
                <a:solidFill>
                  <a:srgbClr val="FF0000"/>
                </a:solidFill>
              </a:rPr>
              <a:t>c</a:t>
            </a:r>
            <a:r>
              <a:rPr lang="en-US" altLang="zh-TW" sz="2800" b="1" dirty="0" err="1"/>
              <a:t>:if</a:t>
            </a:r>
            <a:r>
              <a:rPr lang="en-US" altLang="zh-TW" sz="2800" b="1" dirty="0"/>
              <a:t> test</a:t>
            </a:r>
            <a:r>
              <a:rPr lang="en-US" altLang="zh-TW" sz="2800" dirty="0"/>
              <a:t>="true</a:t>
            </a:r>
            <a:r>
              <a:rPr lang="en-US" altLang="zh-TW" sz="2800" b="1" dirty="0"/>
              <a:t>"&gt;</a:t>
            </a:r>
            <a:br>
              <a:rPr lang="en-US" altLang="zh-TW" sz="2800" b="1" dirty="0"/>
            </a:br>
            <a:r>
              <a:rPr lang="en-US" altLang="zh-TW" sz="2800" b="1" dirty="0"/>
              <a:t>    Hello ${</a:t>
            </a:r>
            <a:r>
              <a:rPr lang="en-US" altLang="zh-TW" sz="2800" b="1" dirty="0" err="1"/>
              <a:t>param.name</a:t>
            </a:r>
            <a:r>
              <a:rPr lang="en-US" altLang="zh-TW" sz="2800" b="1" dirty="0"/>
              <a:t>}!</a:t>
            </a:r>
            <a:br>
              <a:rPr lang="en-US" altLang="zh-TW" sz="2800" b="1" dirty="0"/>
            </a:br>
            <a:r>
              <a:rPr lang="en-US" altLang="zh-TW" sz="2800" b="1" dirty="0"/>
              <a:t>&lt;/</a:t>
            </a:r>
            <a:r>
              <a:rPr lang="en-US" altLang="zh-TW" sz="2800" b="1" dirty="0" err="1"/>
              <a:t>c:if</a:t>
            </a:r>
            <a:r>
              <a:rPr lang="en-US" altLang="zh-TW" sz="28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70955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96090-EADD-794B-88CE-FDC3AEB2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JSTL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236EB8-E5B5-4B47-8EA9-9F7EFEB9C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JSTL </a:t>
            </a:r>
            <a:r>
              <a:rPr lang="zh-CN" altLang="en-US" dirty="0"/>
              <a:t>五大</a:t>
            </a:r>
            <a:r>
              <a:rPr lang="zh-TW" altLang="en-US" dirty="0"/>
              <a:t>標籤庫：</a:t>
            </a:r>
            <a:endParaRPr lang="en-US" altLang="zh-TW" dirty="0"/>
          </a:p>
          <a:p>
            <a:pPr marL="971550" lvl="1" indent="-457200">
              <a:buFont typeface="+mj-lt"/>
              <a:buAutoNum type="arabicPeriod"/>
            </a:pPr>
            <a:r>
              <a:rPr lang="zh-TW" altLang="en-US" dirty="0"/>
              <a:t>核心標籤庫 </a:t>
            </a:r>
            <a:endParaRPr lang="en-US" altLang="zh-TW" dirty="0"/>
          </a:p>
          <a:p>
            <a:pPr marL="971550" lvl="1" indent="-457200">
              <a:buFont typeface="+mj-lt"/>
              <a:buAutoNum type="arabicPeriod"/>
            </a:pPr>
            <a:r>
              <a:rPr lang="zh-TW" altLang="en-US" dirty="0"/>
              <a:t>格式標籤庫 </a:t>
            </a:r>
            <a:endParaRPr lang="en-US" altLang="zh-TW" dirty="0"/>
          </a:p>
          <a:p>
            <a:pPr marL="971550" lvl="1" indent="-457200">
              <a:buFont typeface="+mj-lt"/>
              <a:buAutoNum type="arabicPeriod"/>
            </a:pPr>
            <a:r>
              <a:rPr lang="en" altLang="zh-TW" dirty="0"/>
              <a:t>SQL </a:t>
            </a:r>
            <a:r>
              <a:rPr lang="zh-TW" altLang="en-US" dirty="0"/>
              <a:t>標籤庫 </a:t>
            </a:r>
            <a:endParaRPr lang="en-US" altLang="zh-TW" dirty="0"/>
          </a:p>
          <a:p>
            <a:pPr marL="971550" lvl="1" indent="-457200">
              <a:buFont typeface="+mj-lt"/>
              <a:buAutoNum type="arabicPeriod"/>
            </a:pPr>
            <a:r>
              <a:rPr lang="en" altLang="zh-TW" dirty="0"/>
              <a:t>XML </a:t>
            </a:r>
            <a:r>
              <a:rPr lang="zh-TW" altLang="en-US" dirty="0"/>
              <a:t>標籤庫 </a:t>
            </a:r>
            <a:endParaRPr lang="en-US" altLang="zh-TW" dirty="0"/>
          </a:p>
          <a:p>
            <a:pPr marL="971550" lvl="1" indent="-457200">
              <a:buFont typeface="+mj-lt"/>
              <a:buAutoNum type="arabicPeriod"/>
            </a:pPr>
            <a:r>
              <a:rPr lang="zh-TW" altLang="en-US" dirty="0"/>
              <a:t>函式標籤庫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74989B-1DA3-8C4D-B333-6B458A20AD2F}"/>
              </a:ext>
            </a:extLst>
          </p:cNvPr>
          <p:cNvSpPr/>
          <p:nvPr/>
        </p:nvSpPr>
        <p:spPr>
          <a:xfrm>
            <a:off x="611560" y="5589240"/>
            <a:ext cx="6195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範例應用參考網站：</a:t>
            </a:r>
            <a:r>
              <a:rPr lang="en" altLang="zh-TW" dirty="0">
                <a:hlinkClick r:id="rId2"/>
              </a:rPr>
              <a:t>https://ithelp.ithome.com.tw/articles/10137268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9848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96090-EADD-794B-88CE-FDC3AEB2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JSTL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236EB8-E5B5-4B47-8EA9-9F7EFEB9C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07288" cy="4281488"/>
          </a:xfrm>
        </p:spPr>
        <p:txBody>
          <a:bodyPr/>
          <a:lstStyle/>
          <a:p>
            <a:r>
              <a:rPr lang="en" altLang="zh-TW" dirty="0"/>
              <a:t>JSTL </a:t>
            </a:r>
            <a:r>
              <a:rPr lang="zh-CN" altLang="en-US" dirty="0"/>
              <a:t>五大</a:t>
            </a:r>
            <a:r>
              <a:rPr lang="zh-TW" altLang="en-US" dirty="0"/>
              <a:t>標籤庫</a:t>
            </a:r>
            <a:r>
              <a:rPr lang="en-US" altLang="zh-TW" dirty="0"/>
              <a:t>(1/5)</a:t>
            </a:r>
            <a:r>
              <a:rPr lang="zh-TW" altLang="en-US" dirty="0"/>
              <a:t>：</a:t>
            </a:r>
            <a:endParaRPr lang="en-US" altLang="zh-TW" dirty="0"/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/>
              <a:t>核心標籤庫 </a:t>
            </a:r>
            <a:endParaRPr lang="en-US" altLang="zh-TW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/>
              <a:t>提供條件判斷、屬性存取、</a:t>
            </a:r>
            <a:r>
              <a:rPr lang="en" altLang="zh-TW" dirty="0"/>
              <a:t>URL </a:t>
            </a:r>
            <a:r>
              <a:rPr lang="zh-TW" altLang="en-US" dirty="0"/>
              <a:t>處理及錯誤處理等標籤。本章會針對核心標籤庫的功能與作用進行說明。 </a:t>
            </a:r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C1CBD9-DE54-064A-BD84-164B967A66B0}"/>
              </a:ext>
            </a:extLst>
          </p:cNvPr>
          <p:cNvSpPr/>
          <p:nvPr/>
        </p:nvSpPr>
        <p:spPr>
          <a:xfrm>
            <a:off x="995403" y="3985419"/>
            <a:ext cx="8148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latin typeface="Courier" pitchFamily="2" charset="0"/>
              </a:rPr>
              <a:t>&lt;%@ </a:t>
            </a:r>
            <a:r>
              <a:rPr lang="en" altLang="zh-TW" sz="2000" dirty="0" err="1">
                <a:latin typeface="Courier" pitchFamily="2" charset="0"/>
              </a:rPr>
              <a:t>taglib</a:t>
            </a:r>
            <a:r>
              <a:rPr lang="en" altLang="zh-TW" sz="2000" dirty="0">
                <a:latin typeface="Courier" pitchFamily="2" charset="0"/>
              </a:rPr>
              <a:t> </a:t>
            </a:r>
          </a:p>
          <a:p>
            <a:r>
              <a:rPr lang="en" altLang="zh-TW" sz="2000" dirty="0">
                <a:latin typeface="Courier" pitchFamily="2" charset="0"/>
              </a:rPr>
              <a:t>    prefix=”c” </a:t>
            </a:r>
          </a:p>
          <a:p>
            <a:r>
              <a:rPr lang="en" altLang="zh-TW" sz="2000" dirty="0">
                <a:latin typeface="Courier" pitchFamily="2" charset="0"/>
              </a:rPr>
              <a:t>    </a:t>
            </a:r>
            <a:r>
              <a:rPr lang="en" altLang="zh-TW" sz="2000" dirty="0" err="1">
                <a:latin typeface="Courier" pitchFamily="2" charset="0"/>
              </a:rPr>
              <a:t>uri</a:t>
            </a:r>
            <a:r>
              <a:rPr lang="en" altLang="zh-TW" sz="2000" dirty="0">
                <a:latin typeface="Courier" pitchFamily="2" charset="0"/>
              </a:rPr>
              <a:t>=”http://</a:t>
            </a:r>
            <a:r>
              <a:rPr lang="en" altLang="zh-TW" sz="2000" dirty="0" err="1">
                <a:latin typeface="Courier" pitchFamily="2" charset="0"/>
              </a:rPr>
              <a:t>java.sun.com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jstl</a:t>
            </a:r>
            <a:r>
              <a:rPr lang="en" altLang="zh-TW" sz="2000" dirty="0">
                <a:latin typeface="Courier" pitchFamily="2" charset="0"/>
              </a:rPr>
              <a:t>/core” %&gt; </a:t>
            </a:r>
            <a:endParaRPr lang="en" altLang="zh-TW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5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96090-EADD-794B-88CE-FDC3AEB2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JSTL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236EB8-E5B5-4B47-8EA9-9F7EFEB9C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07288" cy="4281488"/>
          </a:xfrm>
        </p:spPr>
        <p:txBody>
          <a:bodyPr/>
          <a:lstStyle/>
          <a:p>
            <a:r>
              <a:rPr lang="en" altLang="zh-TW" dirty="0"/>
              <a:t>JSTL </a:t>
            </a:r>
            <a:r>
              <a:rPr lang="zh-CN" altLang="en-US" dirty="0"/>
              <a:t>五大</a:t>
            </a:r>
            <a:r>
              <a:rPr lang="zh-TW" altLang="en-US" dirty="0"/>
              <a:t>標籤庫</a:t>
            </a:r>
            <a:r>
              <a:rPr lang="en-US" altLang="zh-TW" dirty="0"/>
              <a:t>(1/5)</a:t>
            </a:r>
            <a:r>
              <a:rPr lang="zh-TW" altLang="en-US" dirty="0"/>
              <a:t>：</a:t>
            </a:r>
            <a:endParaRPr lang="en-US" altLang="zh-TW" dirty="0"/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/>
              <a:t>核心標籤庫 </a:t>
            </a:r>
            <a:endParaRPr lang="en-US" altLang="zh-TW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/>
              <a:t>提供條件判斷、屬性存取、</a:t>
            </a:r>
            <a:r>
              <a:rPr lang="en" altLang="zh-TW" dirty="0"/>
              <a:t>URL </a:t>
            </a:r>
            <a:r>
              <a:rPr lang="zh-TW" altLang="en-US" dirty="0"/>
              <a:t>處理及錯誤處理等標籤。本章會針對核心標籤庫的功能與作用進行說明。 </a:t>
            </a:r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C1CBD9-DE54-064A-BD84-164B967A66B0}"/>
              </a:ext>
            </a:extLst>
          </p:cNvPr>
          <p:cNvSpPr/>
          <p:nvPr/>
        </p:nvSpPr>
        <p:spPr>
          <a:xfrm>
            <a:off x="995403" y="3985419"/>
            <a:ext cx="8148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latin typeface="Courier" pitchFamily="2" charset="0"/>
              </a:rPr>
              <a:t>&lt;%@ </a:t>
            </a:r>
            <a:r>
              <a:rPr lang="en" altLang="zh-TW" sz="2000" dirty="0" err="1">
                <a:latin typeface="Courier" pitchFamily="2" charset="0"/>
              </a:rPr>
              <a:t>taglib</a:t>
            </a:r>
            <a:r>
              <a:rPr lang="en" altLang="zh-TW" sz="2000" dirty="0">
                <a:latin typeface="Courier" pitchFamily="2" charset="0"/>
              </a:rPr>
              <a:t> </a:t>
            </a:r>
          </a:p>
          <a:p>
            <a:r>
              <a:rPr lang="en" altLang="zh-TW" sz="2000" dirty="0">
                <a:latin typeface="Courier" pitchFamily="2" charset="0"/>
              </a:rPr>
              <a:t>    prefix=”c” </a:t>
            </a:r>
          </a:p>
          <a:p>
            <a:r>
              <a:rPr lang="en" altLang="zh-TW" sz="2000" dirty="0">
                <a:latin typeface="Courier" pitchFamily="2" charset="0"/>
              </a:rPr>
              <a:t>    </a:t>
            </a:r>
            <a:r>
              <a:rPr lang="en" altLang="zh-TW" sz="2000" dirty="0" err="1">
                <a:latin typeface="Courier" pitchFamily="2" charset="0"/>
              </a:rPr>
              <a:t>uri</a:t>
            </a:r>
            <a:r>
              <a:rPr lang="en" altLang="zh-TW" sz="2000" dirty="0">
                <a:latin typeface="Courier" pitchFamily="2" charset="0"/>
              </a:rPr>
              <a:t>=”http://</a:t>
            </a:r>
            <a:r>
              <a:rPr lang="en" altLang="zh-TW" sz="2000" dirty="0" err="1">
                <a:latin typeface="Courier" pitchFamily="2" charset="0"/>
              </a:rPr>
              <a:t>java.sun.com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jstl</a:t>
            </a:r>
            <a:r>
              <a:rPr lang="en" altLang="zh-TW" sz="2000" dirty="0">
                <a:latin typeface="Courier" pitchFamily="2" charset="0"/>
              </a:rPr>
              <a:t>/core” %&gt; </a:t>
            </a:r>
            <a:endParaRPr lang="en" altLang="zh-TW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568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989639A9-2BC9-C447-B48C-1B2D002E639C}"/>
              </a:ext>
            </a:extLst>
          </p:cNvPr>
          <p:cNvGrpSpPr/>
          <p:nvPr/>
        </p:nvGrpSpPr>
        <p:grpSpPr>
          <a:xfrm>
            <a:off x="2167070" y="908720"/>
            <a:ext cx="4809860" cy="5517232"/>
            <a:chOff x="198603" y="476672"/>
            <a:chExt cx="5817972" cy="638132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62511E2-CF7C-DF4E-8AC4-879975640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03" y="2707293"/>
              <a:ext cx="5798881" cy="4150707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C483C6B-7C21-454A-9355-6FA85DBB9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03" y="476672"/>
              <a:ext cx="5817972" cy="268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27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3C7D64D1-194A-D249-A9E5-BAF8AF7CB5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5C7BE912-957E-BA43-AC37-442C26486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208963" cy="4114800"/>
          </a:xfrm>
        </p:spPr>
        <p:txBody>
          <a:bodyPr/>
          <a:lstStyle/>
          <a:p>
            <a:r>
              <a:rPr lang="en-US" altLang="zh-TW" b="0" dirty="0">
                <a:solidFill>
                  <a:srgbClr val="FF0000"/>
                </a:solidFill>
              </a:rPr>
              <a:t>EL </a:t>
            </a:r>
            <a:r>
              <a:rPr lang="zh-TW" altLang="en-US" b="0" dirty="0">
                <a:solidFill>
                  <a:srgbClr val="FF0000"/>
                </a:solidFill>
              </a:rPr>
              <a:t>基本語法與運算子</a:t>
            </a:r>
          </a:p>
          <a:p>
            <a:r>
              <a:rPr lang="en-US" altLang="zh-TW" b="0" dirty="0"/>
              <a:t>EL </a:t>
            </a:r>
            <a:r>
              <a:rPr lang="zh-TW" altLang="en-US" b="0" dirty="0"/>
              <a:t>自訂函數</a:t>
            </a:r>
            <a:endParaRPr lang="en-US" altLang="zh-TW" b="0" dirty="0"/>
          </a:p>
          <a:p>
            <a:r>
              <a:rPr lang="en-US" altLang="zh-TW" b="0" dirty="0"/>
              <a:t>JSTL 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73728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96090-EADD-794B-88CE-FDC3AEB2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JSTL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236EB8-E5B5-4B47-8EA9-9F7EFEB9C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07288" cy="4281488"/>
          </a:xfrm>
        </p:spPr>
        <p:txBody>
          <a:bodyPr/>
          <a:lstStyle/>
          <a:p>
            <a:r>
              <a:rPr lang="en" altLang="zh-TW" dirty="0"/>
              <a:t>JSTL </a:t>
            </a:r>
            <a:r>
              <a:rPr lang="zh-CN" altLang="en-US" dirty="0"/>
              <a:t>五大</a:t>
            </a:r>
            <a:r>
              <a:rPr lang="zh-TW" altLang="en-US" dirty="0"/>
              <a:t>標籤庫</a:t>
            </a:r>
            <a:r>
              <a:rPr lang="en-US" altLang="zh-TW" dirty="0"/>
              <a:t>(2/5)</a:t>
            </a:r>
            <a:r>
              <a:rPr lang="zh-TW" altLang="en-US" dirty="0"/>
              <a:t>：</a:t>
            </a:r>
            <a:endParaRPr lang="en-US" altLang="zh-TW" dirty="0"/>
          </a:p>
          <a:p>
            <a:pPr marL="971550" lvl="1" indent="-514350">
              <a:buFont typeface="+mj-lt"/>
              <a:buAutoNum type="arabicPeriod" startAt="2"/>
            </a:pPr>
            <a:r>
              <a:rPr lang="zh-TW" altLang="en-US" dirty="0"/>
              <a:t>格式標籤庫 </a:t>
            </a:r>
            <a:endParaRPr lang="en-US" altLang="zh-TW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/>
              <a:t>提供數字、日期等的格式化功能，以及區域（</a:t>
            </a:r>
            <a:r>
              <a:rPr lang="en" altLang="zh-TW" dirty="0"/>
              <a:t>Locale</a:t>
            </a:r>
            <a:r>
              <a:rPr lang="zh-TW" altLang="en" dirty="0"/>
              <a:t>）、</a:t>
            </a:r>
            <a:r>
              <a:rPr lang="zh-TW" altLang="en-US" dirty="0"/>
              <a:t>訊息、編碼處理等國際化功能的標籤。 </a:t>
            </a:r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4ECA97-08CA-4C4C-BFB0-E08433A70E55}"/>
              </a:ext>
            </a:extLst>
          </p:cNvPr>
          <p:cNvSpPr/>
          <p:nvPr/>
        </p:nvSpPr>
        <p:spPr>
          <a:xfrm>
            <a:off x="995403" y="3985419"/>
            <a:ext cx="8148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latin typeface="Courier" pitchFamily="2" charset="0"/>
              </a:rPr>
              <a:t>&lt;%@ </a:t>
            </a:r>
            <a:r>
              <a:rPr lang="en" altLang="zh-TW" sz="2000" dirty="0" err="1">
                <a:latin typeface="Courier" pitchFamily="2" charset="0"/>
              </a:rPr>
              <a:t>taglib</a:t>
            </a:r>
            <a:r>
              <a:rPr lang="en" altLang="zh-TW" sz="2000" dirty="0">
                <a:latin typeface="Courier" pitchFamily="2" charset="0"/>
              </a:rPr>
              <a:t> </a:t>
            </a:r>
          </a:p>
          <a:p>
            <a:r>
              <a:rPr lang="en" altLang="zh-TW" sz="2000" dirty="0">
                <a:latin typeface="Courier" pitchFamily="2" charset="0"/>
              </a:rPr>
              <a:t>    prefix=”</a:t>
            </a:r>
            <a:r>
              <a:rPr lang="en" altLang="zh-TW" sz="2000" dirty="0" err="1">
                <a:latin typeface="Courier" pitchFamily="2" charset="0"/>
              </a:rPr>
              <a:t>fmt</a:t>
            </a:r>
            <a:r>
              <a:rPr lang="en" altLang="zh-TW" sz="2000" dirty="0">
                <a:latin typeface="Courier" pitchFamily="2" charset="0"/>
              </a:rPr>
              <a:t>” </a:t>
            </a:r>
          </a:p>
          <a:p>
            <a:r>
              <a:rPr lang="en" altLang="zh-TW" sz="2000" dirty="0">
                <a:latin typeface="Courier" pitchFamily="2" charset="0"/>
              </a:rPr>
              <a:t>    </a:t>
            </a:r>
            <a:r>
              <a:rPr lang="en" altLang="zh-TW" sz="2000" dirty="0" err="1">
                <a:latin typeface="Courier" pitchFamily="2" charset="0"/>
              </a:rPr>
              <a:t>uri</a:t>
            </a:r>
            <a:r>
              <a:rPr lang="en" altLang="zh-TW" sz="2000" dirty="0">
                <a:latin typeface="Courier" pitchFamily="2" charset="0"/>
              </a:rPr>
              <a:t>=”http://</a:t>
            </a:r>
            <a:r>
              <a:rPr lang="en" altLang="zh-TW" sz="2000" dirty="0" err="1">
                <a:latin typeface="Courier" pitchFamily="2" charset="0"/>
              </a:rPr>
              <a:t>java.sun.com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jstl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fmt</a:t>
            </a:r>
            <a:r>
              <a:rPr lang="en" altLang="zh-TW" sz="2000" dirty="0">
                <a:latin typeface="Courier" pitchFamily="2" charset="0"/>
              </a:rPr>
              <a:t>” %&gt; </a:t>
            </a:r>
            <a:endParaRPr lang="en" altLang="zh-TW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588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FD41D853-0EB9-CB40-B4BD-E38438A448AB}"/>
              </a:ext>
            </a:extLst>
          </p:cNvPr>
          <p:cNvGrpSpPr/>
          <p:nvPr/>
        </p:nvGrpSpPr>
        <p:grpSpPr>
          <a:xfrm>
            <a:off x="1979712" y="188640"/>
            <a:ext cx="4651308" cy="6264696"/>
            <a:chOff x="107504" y="116632"/>
            <a:chExt cx="4651308" cy="626469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C23B184-A1C9-DD43-A63D-047FB2606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293096"/>
              <a:ext cx="4651308" cy="208823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E524CFB-33EC-E546-985A-C135EBDEA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16632"/>
              <a:ext cx="4634961" cy="4581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4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96090-EADD-794B-88CE-FDC3AEB2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JSTL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236EB8-E5B5-4B47-8EA9-9F7EFEB9C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07288" cy="4281488"/>
          </a:xfrm>
        </p:spPr>
        <p:txBody>
          <a:bodyPr/>
          <a:lstStyle/>
          <a:p>
            <a:r>
              <a:rPr lang="en" altLang="zh-TW" dirty="0"/>
              <a:t>JSTL </a:t>
            </a:r>
            <a:r>
              <a:rPr lang="zh-CN" altLang="en-US" dirty="0"/>
              <a:t>五大</a:t>
            </a:r>
            <a:r>
              <a:rPr lang="zh-TW" altLang="en-US" dirty="0"/>
              <a:t>標籤庫</a:t>
            </a:r>
            <a:r>
              <a:rPr lang="en-US" altLang="zh-TW" dirty="0"/>
              <a:t>(3/5)</a:t>
            </a:r>
            <a:r>
              <a:rPr lang="zh-TW" altLang="en-US" dirty="0"/>
              <a:t>：</a:t>
            </a:r>
            <a:endParaRPr lang="en-US" altLang="zh-TW" dirty="0"/>
          </a:p>
          <a:p>
            <a:pPr marL="971550" lvl="1" indent="-514350">
              <a:buFont typeface="+mj-lt"/>
              <a:buAutoNum type="arabicPeriod" startAt="3"/>
            </a:pPr>
            <a:r>
              <a:rPr lang="en" altLang="zh-TW" dirty="0"/>
              <a:t>SQL </a:t>
            </a:r>
            <a:r>
              <a:rPr lang="zh-TW" altLang="en-US" dirty="0"/>
              <a:t>標籤庫 </a:t>
            </a:r>
            <a:endParaRPr lang="en-US" altLang="zh-TW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/>
              <a:t>提供基本的資料庫查詢、更新、設定資料來源（</a:t>
            </a:r>
            <a:r>
              <a:rPr lang="en" altLang="zh-TW" dirty="0" err="1"/>
              <a:t>DataSource</a:t>
            </a:r>
            <a:r>
              <a:rPr lang="zh-TW" altLang="en" dirty="0"/>
              <a:t>）</a:t>
            </a:r>
            <a:r>
              <a:rPr lang="zh-TW" altLang="en-US" dirty="0"/>
              <a:t>等功能之標籤。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4C9181-26AF-834F-B828-12F0221C4CEE}"/>
              </a:ext>
            </a:extLst>
          </p:cNvPr>
          <p:cNvSpPr/>
          <p:nvPr/>
        </p:nvSpPr>
        <p:spPr>
          <a:xfrm>
            <a:off x="995403" y="3985419"/>
            <a:ext cx="8148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latin typeface="Courier" pitchFamily="2" charset="0"/>
              </a:rPr>
              <a:t>&lt;%@ </a:t>
            </a:r>
            <a:r>
              <a:rPr lang="en" altLang="zh-TW" sz="2000" dirty="0" err="1">
                <a:latin typeface="Courier" pitchFamily="2" charset="0"/>
              </a:rPr>
              <a:t>taglib</a:t>
            </a:r>
            <a:r>
              <a:rPr lang="en" altLang="zh-TW" sz="2000" dirty="0">
                <a:latin typeface="Courier" pitchFamily="2" charset="0"/>
              </a:rPr>
              <a:t> </a:t>
            </a:r>
          </a:p>
          <a:p>
            <a:r>
              <a:rPr lang="en" altLang="zh-TW" sz="2000" dirty="0">
                <a:latin typeface="Courier" pitchFamily="2" charset="0"/>
              </a:rPr>
              <a:t>    prefix=”</a:t>
            </a:r>
            <a:r>
              <a:rPr lang="en" altLang="zh-TW" sz="2000" dirty="0" err="1">
                <a:latin typeface="Courier" pitchFamily="2" charset="0"/>
              </a:rPr>
              <a:t>sql</a:t>
            </a:r>
            <a:r>
              <a:rPr lang="en" altLang="zh-TW" sz="2000" dirty="0">
                <a:latin typeface="Courier" pitchFamily="2" charset="0"/>
              </a:rPr>
              <a:t>” </a:t>
            </a:r>
          </a:p>
          <a:p>
            <a:r>
              <a:rPr lang="en" altLang="zh-TW" sz="2000" dirty="0">
                <a:latin typeface="Courier" pitchFamily="2" charset="0"/>
              </a:rPr>
              <a:t>    </a:t>
            </a:r>
            <a:r>
              <a:rPr lang="en" altLang="zh-TW" sz="2000" dirty="0" err="1">
                <a:latin typeface="Courier" pitchFamily="2" charset="0"/>
              </a:rPr>
              <a:t>uri</a:t>
            </a:r>
            <a:r>
              <a:rPr lang="en" altLang="zh-TW" sz="2000" dirty="0">
                <a:latin typeface="Courier" pitchFamily="2" charset="0"/>
              </a:rPr>
              <a:t>=”http://</a:t>
            </a:r>
            <a:r>
              <a:rPr lang="en" altLang="zh-TW" sz="2000" dirty="0" err="1">
                <a:latin typeface="Courier" pitchFamily="2" charset="0"/>
              </a:rPr>
              <a:t>java.sun.com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jstl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sql</a:t>
            </a:r>
            <a:r>
              <a:rPr lang="en" altLang="zh-TW" sz="2000" dirty="0">
                <a:latin typeface="Courier" pitchFamily="2" charset="0"/>
              </a:rPr>
              <a:t>” %&gt; </a:t>
            </a:r>
            <a:endParaRPr lang="en" altLang="zh-TW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40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42371A-B367-014D-8341-56FA32C5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24744"/>
            <a:ext cx="6215915" cy="47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4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96090-EADD-794B-88CE-FDC3AEB2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JSTL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236EB8-E5B5-4B47-8EA9-9F7EFEB9C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07288" cy="4281488"/>
          </a:xfrm>
        </p:spPr>
        <p:txBody>
          <a:bodyPr/>
          <a:lstStyle/>
          <a:p>
            <a:r>
              <a:rPr lang="en" altLang="zh-TW" dirty="0"/>
              <a:t>JSTL </a:t>
            </a:r>
            <a:r>
              <a:rPr lang="zh-CN" altLang="en-US" dirty="0"/>
              <a:t>五大</a:t>
            </a:r>
            <a:r>
              <a:rPr lang="zh-TW" altLang="en-US" dirty="0"/>
              <a:t>標籤庫</a:t>
            </a:r>
            <a:r>
              <a:rPr lang="en-US" altLang="zh-TW" dirty="0"/>
              <a:t>(4/5)</a:t>
            </a:r>
            <a:r>
              <a:rPr lang="zh-TW" altLang="en-US" dirty="0"/>
              <a:t>：</a:t>
            </a:r>
            <a:endParaRPr lang="en-US" altLang="zh-TW" dirty="0"/>
          </a:p>
          <a:p>
            <a:pPr marL="971550" lvl="1" indent="-514350">
              <a:buFont typeface="+mj-lt"/>
              <a:buAutoNum type="arabicPeriod" startAt="4"/>
            </a:pPr>
            <a:r>
              <a:rPr lang="en" altLang="zh-TW" dirty="0"/>
              <a:t>XML </a:t>
            </a:r>
            <a:r>
              <a:rPr lang="zh-TW" altLang="en-US" dirty="0"/>
              <a:t>標籤庫 </a:t>
            </a:r>
            <a:endParaRPr lang="en-US" altLang="zh-TW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/>
              <a:t>提供</a:t>
            </a:r>
            <a:r>
              <a:rPr lang="en" altLang="zh-TW" dirty="0"/>
              <a:t>XML</a:t>
            </a:r>
            <a:r>
              <a:rPr lang="zh-TW" altLang="en-US" dirty="0"/>
              <a:t>剖析、流程控制、轉換等功能之標籤。 </a:t>
            </a:r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E87657-6467-1248-948C-4EBB256AF959}"/>
              </a:ext>
            </a:extLst>
          </p:cNvPr>
          <p:cNvSpPr/>
          <p:nvPr/>
        </p:nvSpPr>
        <p:spPr>
          <a:xfrm>
            <a:off x="995403" y="3985419"/>
            <a:ext cx="8148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latin typeface="Courier" pitchFamily="2" charset="0"/>
              </a:rPr>
              <a:t>&lt;%@ </a:t>
            </a:r>
            <a:r>
              <a:rPr lang="en" altLang="zh-TW" sz="2000" dirty="0" err="1">
                <a:latin typeface="Courier" pitchFamily="2" charset="0"/>
              </a:rPr>
              <a:t>taglib</a:t>
            </a:r>
            <a:r>
              <a:rPr lang="en" altLang="zh-TW" sz="2000" dirty="0">
                <a:latin typeface="Courier" pitchFamily="2" charset="0"/>
              </a:rPr>
              <a:t> </a:t>
            </a:r>
          </a:p>
          <a:p>
            <a:r>
              <a:rPr lang="en" altLang="zh-TW" sz="2000" dirty="0">
                <a:latin typeface="Courier" pitchFamily="2" charset="0"/>
              </a:rPr>
              <a:t>    prefix=”x” </a:t>
            </a:r>
          </a:p>
          <a:p>
            <a:r>
              <a:rPr lang="en" altLang="zh-TW" sz="2000" dirty="0">
                <a:latin typeface="Courier" pitchFamily="2" charset="0"/>
              </a:rPr>
              <a:t>    </a:t>
            </a:r>
            <a:r>
              <a:rPr lang="en" altLang="zh-TW" sz="2000" dirty="0" err="1">
                <a:latin typeface="Courier" pitchFamily="2" charset="0"/>
              </a:rPr>
              <a:t>uri</a:t>
            </a:r>
            <a:r>
              <a:rPr lang="en" altLang="zh-TW" sz="2000" dirty="0">
                <a:latin typeface="Courier" pitchFamily="2" charset="0"/>
              </a:rPr>
              <a:t>=”http://</a:t>
            </a:r>
            <a:r>
              <a:rPr lang="en" altLang="zh-TW" sz="2000" dirty="0" err="1">
                <a:latin typeface="Courier" pitchFamily="2" charset="0"/>
              </a:rPr>
              <a:t>java.sun.com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jstl</a:t>
            </a:r>
            <a:r>
              <a:rPr lang="en" altLang="zh-TW" sz="2000" dirty="0">
                <a:latin typeface="Courier" pitchFamily="2" charset="0"/>
              </a:rPr>
              <a:t>/xml” %&gt; </a:t>
            </a:r>
            <a:endParaRPr lang="en" altLang="zh-TW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097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7A1553FA-4964-1C4B-8356-766ABC11BA53}"/>
              </a:ext>
            </a:extLst>
          </p:cNvPr>
          <p:cNvGrpSpPr/>
          <p:nvPr/>
        </p:nvGrpSpPr>
        <p:grpSpPr>
          <a:xfrm>
            <a:off x="899592" y="476672"/>
            <a:ext cx="7080321" cy="5943451"/>
            <a:chOff x="179512" y="188640"/>
            <a:chExt cx="7080321" cy="594345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8C969D3-8C7E-2641-8604-68AB2C2AE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35" y="3933056"/>
              <a:ext cx="7074798" cy="2199035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B880B9A-AAC9-BB4D-AE1C-075808200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88640"/>
              <a:ext cx="7074798" cy="4274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96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96090-EADD-794B-88CE-FDC3AEB2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JSTL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236EB8-E5B5-4B47-8EA9-9F7EFEB9C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07288" cy="4281488"/>
          </a:xfrm>
        </p:spPr>
        <p:txBody>
          <a:bodyPr/>
          <a:lstStyle/>
          <a:p>
            <a:r>
              <a:rPr lang="en" altLang="zh-TW" dirty="0"/>
              <a:t>JSTL </a:t>
            </a:r>
            <a:r>
              <a:rPr lang="zh-CN" altLang="en-US" dirty="0"/>
              <a:t>五大</a:t>
            </a:r>
            <a:r>
              <a:rPr lang="zh-TW" altLang="en-US" dirty="0"/>
              <a:t>標籤庫</a:t>
            </a:r>
            <a:r>
              <a:rPr lang="en-US" altLang="zh-TW" dirty="0"/>
              <a:t>(5/5)</a:t>
            </a:r>
            <a:r>
              <a:rPr lang="zh-TW" altLang="en-US" dirty="0"/>
              <a:t>：</a:t>
            </a:r>
            <a:endParaRPr lang="en-US" altLang="zh-TW" dirty="0"/>
          </a:p>
          <a:p>
            <a:pPr marL="971550" lvl="1" indent="-514350">
              <a:buFont typeface="+mj-lt"/>
              <a:buAutoNum type="arabicPeriod" startAt="5"/>
            </a:pPr>
            <a:r>
              <a:rPr lang="zh-TW" altLang="en-US" dirty="0"/>
              <a:t>函式標籤庫 </a:t>
            </a:r>
            <a:endParaRPr lang="en-US" altLang="zh-TW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/>
              <a:t>提供常用字串處理的自訂</a:t>
            </a:r>
            <a:r>
              <a:rPr lang="en" altLang="zh-TW" dirty="0"/>
              <a:t>EL</a:t>
            </a:r>
            <a:r>
              <a:rPr lang="zh-TW" altLang="en-US" dirty="0"/>
              <a:t>函式標籤庫。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65CB50-7A81-B541-AA6B-C9865AFDBD63}"/>
              </a:ext>
            </a:extLst>
          </p:cNvPr>
          <p:cNvSpPr/>
          <p:nvPr/>
        </p:nvSpPr>
        <p:spPr>
          <a:xfrm>
            <a:off x="995403" y="3985419"/>
            <a:ext cx="8148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latin typeface="Courier" pitchFamily="2" charset="0"/>
              </a:rPr>
              <a:t>&lt;%@ </a:t>
            </a:r>
            <a:r>
              <a:rPr lang="en" altLang="zh-TW" sz="2000" dirty="0" err="1">
                <a:latin typeface="Courier" pitchFamily="2" charset="0"/>
              </a:rPr>
              <a:t>taglib</a:t>
            </a:r>
            <a:r>
              <a:rPr lang="en" altLang="zh-TW" sz="2000" dirty="0">
                <a:latin typeface="Courier" pitchFamily="2" charset="0"/>
              </a:rPr>
              <a:t> </a:t>
            </a:r>
          </a:p>
          <a:p>
            <a:r>
              <a:rPr lang="en" altLang="zh-TW" sz="2000" dirty="0">
                <a:latin typeface="Courier" pitchFamily="2" charset="0"/>
              </a:rPr>
              <a:t>    prefix=”</a:t>
            </a:r>
            <a:r>
              <a:rPr lang="en" altLang="zh-TW" sz="2000" dirty="0" err="1">
                <a:latin typeface="Courier" pitchFamily="2" charset="0"/>
              </a:rPr>
              <a:t>fn</a:t>
            </a:r>
            <a:r>
              <a:rPr lang="en" altLang="zh-TW" sz="2000" dirty="0">
                <a:latin typeface="Courier" pitchFamily="2" charset="0"/>
              </a:rPr>
              <a:t>” </a:t>
            </a:r>
          </a:p>
          <a:p>
            <a:r>
              <a:rPr lang="en" altLang="zh-TW" sz="2000" dirty="0">
                <a:latin typeface="Courier" pitchFamily="2" charset="0"/>
              </a:rPr>
              <a:t>    </a:t>
            </a:r>
            <a:r>
              <a:rPr lang="en" altLang="zh-TW" sz="2000" dirty="0" err="1">
                <a:latin typeface="Courier" pitchFamily="2" charset="0"/>
              </a:rPr>
              <a:t>uri</a:t>
            </a:r>
            <a:r>
              <a:rPr lang="en" altLang="zh-TW" sz="2000" dirty="0">
                <a:latin typeface="Courier" pitchFamily="2" charset="0"/>
              </a:rPr>
              <a:t>=”http://</a:t>
            </a:r>
            <a:r>
              <a:rPr lang="en" altLang="zh-TW" sz="2000" dirty="0" err="1">
                <a:latin typeface="Courier" pitchFamily="2" charset="0"/>
              </a:rPr>
              <a:t>java.sun.com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jsp</a:t>
            </a:r>
            <a:r>
              <a:rPr lang="en" altLang="zh-TW" sz="2000" dirty="0">
                <a:latin typeface="Courier" pitchFamily="2" charset="0"/>
              </a:rPr>
              <a:t>/</a:t>
            </a:r>
            <a:r>
              <a:rPr lang="en" altLang="zh-TW" sz="2000" dirty="0" err="1">
                <a:latin typeface="Courier" pitchFamily="2" charset="0"/>
              </a:rPr>
              <a:t>jstl</a:t>
            </a:r>
            <a:r>
              <a:rPr lang="en" altLang="zh-TW" sz="2000" dirty="0">
                <a:latin typeface="Courier" pitchFamily="2" charset="0"/>
              </a:rPr>
              <a:t>/functions” %&gt; </a:t>
            </a:r>
            <a:endParaRPr lang="en" altLang="zh-TW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2078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934FEA1-F28B-7B4B-8A07-6D7C7725E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4404213" cy="5013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97C9CA-A527-4E44-860B-5687D1D5C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25" y="692696"/>
            <a:ext cx="4473760" cy="23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0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8CD7357-7513-C842-A8E0-BDC3FA09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66872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>
            <a:extLst>
              <a:ext uri="{FF2B5EF4-FFF2-40B4-BE49-F238E27FC236}">
                <a16:creationId xmlns:a16="http://schemas.microsoft.com/office/drawing/2014/main" id="{BA5211E6-765F-6647-B417-459C372414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Verdana" panose="020B0604030504040204" pitchFamily="34" charset="0"/>
                <a:ea typeface="書法家粗黑體" pitchFamily="49" charset="-120"/>
              </a:rPr>
              <a:t>一</a:t>
            </a:r>
            <a:r>
              <a:rPr lang="zh-TW" altLang="zh-TW" b="1">
                <a:latin typeface="Verdana" panose="020B0604030504040204" pitchFamily="34" charset="0"/>
                <a:ea typeface="書法家粗黑體" pitchFamily="49" charset="-120"/>
              </a:rPr>
              <a:t>、</a:t>
            </a:r>
            <a:r>
              <a:rPr lang="en-US" altLang="zh-TW"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>
                <a:latin typeface="Verdana" panose="020B0604030504040204" pitchFamily="34" charset="0"/>
                <a:ea typeface="書法家粗黑體" pitchFamily="49" charset="-120"/>
              </a:rPr>
              <a:t>基本語法與運算子</a:t>
            </a:r>
          </a:p>
        </p:txBody>
      </p:sp>
      <p:sp>
        <p:nvSpPr>
          <p:cNvPr id="670723" name="Rectangle 3">
            <a:extLst>
              <a:ext uri="{FF2B5EF4-FFF2-40B4-BE49-F238E27FC236}">
                <a16:creationId xmlns:a16="http://schemas.microsoft.com/office/drawing/2014/main" id="{B48C7829-33CB-D744-B0C1-6916F2DB73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EL</a:t>
            </a:r>
            <a:r>
              <a:rPr lang="zh-TW" altLang="en-US" dirty="0"/>
              <a:t>（</a:t>
            </a:r>
            <a:r>
              <a:rPr lang="en-US" altLang="zh-TW" dirty="0"/>
              <a:t>Expression Language</a:t>
            </a:r>
            <a:r>
              <a:rPr lang="zh-TW" altLang="en-US"/>
              <a:t>）</a:t>
            </a:r>
            <a:endParaRPr lang="en-US" altLang="zh-TW" dirty="0"/>
          </a:p>
          <a:p>
            <a:pPr lvl="1">
              <a:lnSpc>
                <a:spcPct val="90000"/>
              </a:lnSpc>
            </a:pPr>
            <a:r>
              <a:rPr lang="zh-TW" altLang="en-US" dirty="0"/>
              <a:t>是 </a:t>
            </a:r>
            <a:r>
              <a:rPr lang="en-US" altLang="zh-TW" dirty="0"/>
              <a:t>JSP 2.0 </a:t>
            </a:r>
            <a:r>
              <a:rPr lang="zh-TW" altLang="en-US" dirty="0"/>
              <a:t>中提供的簡易資料存取語言，目的在簡化資料存取方式。</a:t>
            </a:r>
          </a:p>
          <a:p>
            <a:pPr lvl="2">
              <a:lnSpc>
                <a:spcPct val="90000"/>
              </a:lnSpc>
            </a:pPr>
            <a:r>
              <a:rPr lang="zh-TW" altLang="en-US" dirty="0"/>
              <a:t>開啟 </a:t>
            </a:r>
            <a:r>
              <a:rPr lang="en-US" altLang="zh-TW" dirty="0"/>
              <a:t>/ </a:t>
            </a:r>
            <a:r>
              <a:rPr lang="zh-TW" altLang="en-US" dirty="0"/>
              <a:t>關閉 </a:t>
            </a:r>
            <a:r>
              <a:rPr lang="en-US" altLang="zh-TW" dirty="0"/>
              <a:t>EL (</a:t>
            </a:r>
            <a:r>
              <a:rPr lang="zh-TW" altLang="en-US" dirty="0"/>
              <a:t>預設是開啟的</a:t>
            </a:r>
            <a:r>
              <a:rPr lang="en-US" altLang="zh-TW" dirty="0"/>
              <a:t>)</a:t>
            </a:r>
          </a:p>
          <a:p>
            <a:pPr lvl="3">
              <a:lnSpc>
                <a:spcPct val="90000"/>
              </a:lnSpc>
            </a:pPr>
            <a:r>
              <a:rPr lang="en-US" altLang="zh-TW" dirty="0"/>
              <a:t>&lt;%@ page </a:t>
            </a:r>
            <a:r>
              <a:rPr lang="en-US" altLang="zh-TW" dirty="0" err="1"/>
              <a:t>isELIgnored</a:t>
            </a:r>
            <a:r>
              <a:rPr lang="en-US" altLang="zh-TW" dirty="0"/>
              <a:t>="true"%&gt;</a:t>
            </a:r>
          </a:p>
          <a:p>
            <a:pPr lvl="2">
              <a:lnSpc>
                <a:spcPct val="90000"/>
              </a:lnSpc>
            </a:pPr>
            <a:r>
              <a:rPr lang="zh-TW" altLang="en-US" dirty="0"/>
              <a:t>表示法：</a:t>
            </a:r>
          </a:p>
          <a:p>
            <a:pPr lvl="3">
              <a:lnSpc>
                <a:spcPct val="90000"/>
              </a:lnSpc>
            </a:pPr>
            <a:r>
              <a:rPr lang="en-US" altLang="zh-TW" dirty="0"/>
              <a:t>${EL </a:t>
            </a:r>
            <a:r>
              <a:rPr lang="zh-TW" altLang="en-US" dirty="0"/>
              <a:t>表示法</a:t>
            </a:r>
            <a:r>
              <a:rPr lang="en-US" altLang="zh-TW" dirty="0"/>
              <a:t>}</a:t>
            </a:r>
          </a:p>
          <a:p>
            <a:pPr lvl="3"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</a:rPr>
              <a:t>\</a:t>
            </a:r>
            <a:r>
              <a:rPr lang="en-US" altLang="zh-TW" dirty="0"/>
              <a:t>${EL </a:t>
            </a:r>
            <a:r>
              <a:rPr lang="zh-TW" altLang="en-US" dirty="0"/>
              <a:t>表示法</a:t>
            </a:r>
            <a:r>
              <a:rPr lang="en-US" altLang="zh-TW" dirty="0"/>
              <a:t>}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zh-CN" altLang="en-US" dirty="0">
                <a:sym typeface="Wingdings" pitchFamily="2" charset="2"/>
              </a:rPr>
              <a:t>跳脫字元「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\</a:t>
            </a:r>
            <a:r>
              <a:rPr lang="zh-CN" altLang="en-US" dirty="0">
                <a:sym typeface="Wingdings" pitchFamily="2" charset="2"/>
              </a:rPr>
              <a:t>」，</a:t>
            </a:r>
            <a:r>
              <a:rPr lang="zh-TW" altLang="en-US" dirty="0">
                <a:sym typeface="Wingdings" pitchFamily="2" charset="2"/>
              </a:rPr>
              <a:t>忽略</a:t>
            </a:r>
            <a:r>
              <a:rPr lang="en-US" altLang="zh-TW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EL</a:t>
            </a:r>
            <a:endParaRPr lang="en-US" altLang="zh-TW" dirty="0"/>
          </a:p>
          <a:p>
            <a:pPr lvl="2">
              <a:lnSpc>
                <a:spcPct val="90000"/>
              </a:lnSpc>
            </a:pPr>
            <a:r>
              <a:rPr lang="zh-TW" altLang="en-US" dirty="0"/>
              <a:t>例如：</a:t>
            </a:r>
          </a:p>
          <a:p>
            <a:pPr lvl="3">
              <a:lnSpc>
                <a:spcPct val="90000"/>
              </a:lnSpc>
            </a:pPr>
            <a:r>
              <a:rPr lang="en-US" altLang="zh-TW" dirty="0"/>
              <a:t>${1+2}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zh-TW" altLang="en-US" dirty="0">
                <a:sym typeface="Wingdings" pitchFamily="2" charset="2"/>
              </a:rPr>
              <a:t>輸出的結果為 </a:t>
            </a:r>
            <a:r>
              <a:rPr lang="en-US" altLang="zh-TW" dirty="0">
                <a:sym typeface="Wingdings" pitchFamily="2" charset="2"/>
              </a:rPr>
              <a:t>3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495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54A8ED-D261-E14F-997A-417FB9F3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i="0" dirty="0">
                <a:effectLst/>
              </a:rPr>
              <a:t>EL</a:t>
            </a:r>
            <a:r>
              <a:rPr lang="zh-TW" altLang="en-US" i="0" dirty="0">
                <a:effectLst/>
              </a:rPr>
              <a:t>中的基礎操作符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7CF28A-2908-B445-A5FB-72E5E19D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9" y="1615726"/>
            <a:ext cx="5409849" cy="494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6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>
            <a:extLst>
              <a:ext uri="{FF2B5EF4-FFF2-40B4-BE49-F238E27FC236}">
                <a16:creationId xmlns:a16="http://schemas.microsoft.com/office/drawing/2014/main" id="{ACFE96F0-C194-5347-BCE6-3A0C81607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Verdana" panose="020B0604030504040204" pitchFamily="34" charset="0"/>
                <a:ea typeface="書法家粗黑體" pitchFamily="49" charset="-120"/>
              </a:rPr>
              <a:t>一</a:t>
            </a:r>
            <a:r>
              <a:rPr lang="zh-TW" altLang="zh-TW" b="1">
                <a:latin typeface="Verdana" panose="020B0604030504040204" pitchFamily="34" charset="0"/>
                <a:ea typeface="書法家粗黑體" pitchFamily="49" charset="-120"/>
              </a:rPr>
              <a:t>、</a:t>
            </a:r>
            <a:r>
              <a:rPr lang="en-US" altLang="zh-TW"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>
                <a:latin typeface="Verdana" panose="020B0604030504040204" pitchFamily="34" charset="0"/>
                <a:ea typeface="書法家粗黑體" pitchFamily="49" charset="-120"/>
              </a:rPr>
              <a:t>基本語法與運算子</a:t>
            </a:r>
          </a:p>
        </p:txBody>
      </p:sp>
      <p:sp>
        <p:nvSpPr>
          <p:cNvPr id="672771" name="Rectangle 3">
            <a:extLst>
              <a:ext uri="{FF2B5EF4-FFF2-40B4-BE49-F238E27FC236}">
                <a16:creationId xmlns:a16="http://schemas.microsoft.com/office/drawing/2014/main" id="{F040D749-BFC7-F44C-8F9D-40C21BC70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62913" cy="4184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EL </a:t>
            </a:r>
            <a:r>
              <a:rPr lang="zh-TW" altLang="en-US" dirty="0"/>
              <a:t>的隱含物件</a:t>
            </a:r>
          </a:p>
          <a:p>
            <a:pPr lvl="1">
              <a:lnSpc>
                <a:spcPct val="90000"/>
              </a:lnSpc>
            </a:pPr>
            <a:r>
              <a:rPr lang="zh-TW" altLang="en-US" dirty="0"/>
              <a:t>與資料範圍有關</a:t>
            </a:r>
          </a:p>
          <a:p>
            <a:pPr lvl="2">
              <a:lnSpc>
                <a:spcPct val="90000"/>
              </a:lnSpc>
            </a:pPr>
            <a:r>
              <a:rPr lang="en-US" altLang="zh-TW" dirty="0" err="1"/>
              <a:t>applicationScope</a:t>
            </a:r>
            <a:endParaRPr lang="en-US" altLang="zh-TW" dirty="0"/>
          </a:p>
          <a:p>
            <a:pPr lvl="2">
              <a:lnSpc>
                <a:spcPct val="90000"/>
              </a:lnSpc>
            </a:pPr>
            <a:r>
              <a:rPr lang="en-US" altLang="zh-TW" dirty="0" err="1"/>
              <a:t>sessionScope</a:t>
            </a:r>
            <a:endParaRPr lang="en-US" altLang="zh-TW" dirty="0"/>
          </a:p>
          <a:p>
            <a:pPr lvl="2">
              <a:lnSpc>
                <a:spcPct val="90000"/>
              </a:lnSpc>
            </a:pPr>
            <a:r>
              <a:rPr lang="en-US" altLang="zh-TW" dirty="0" err="1"/>
              <a:t>requestScope</a:t>
            </a:r>
            <a:endParaRPr lang="en-US" altLang="zh-TW" dirty="0"/>
          </a:p>
          <a:p>
            <a:pPr lvl="2">
              <a:lnSpc>
                <a:spcPct val="90000"/>
              </a:lnSpc>
            </a:pPr>
            <a:r>
              <a:rPr lang="en-US" altLang="zh-TW" dirty="0" err="1"/>
              <a:t>pageScope</a:t>
            </a:r>
            <a:endParaRPr kumimoji="0" lang="en-US" altLang="zh-TW" dirty="0"/>
          </a:p>
          <a:p>
            <a:pPr lvl="1">
              <a:lnSpc>
                <a:spcPct val="90000"/>
              </a:lnSpc>
            </a:pPr>
            <a:r>
              <a:rPr lang="zh-TW" altLang="en-US" dirty="0"/>
              <a:t>與輸入有關</a:t>
            </a:r>
          </a:p>
          <a:p>
            <a:pPr lvl="2">
              <a:lnSpc>
                <a:spcPct val="90000"/>
              </a:lnSpc>
            </a:pPr>
            <a:r>
              <a:rPr lang="en-US" altLang="zh-TW" dirty="0" err="1"/>
              <a:t>param</a:t>
            </a:r>
            <a:endParaRPr lang="en-US" altLang="zh-TW" dirty="0"/>
          </a:p>
          <a:p>
            <a:pPr lvl="2">
              <a:lnSpc>
                <a:spcPct val="90000"/>
              </a:lnSpc>
            </a:pPr>
            <a:r>
              <a:rPr lang="en-US" altLang="zh-TW" dirty="0" err="1"/>
              <a:t>paramValues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722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>
            <a:extLst>
              <a:ext uri="{FF2B5EF4-FFF2-40B4-BE49-F238E27FC236}">
                <a16:creationId xmlns:a16="http://schemas.microsoft.com/office/drawing/2014/main" id="{FB610B95-0C7C-CD47-8B0D-10A32A1BB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Verdana" panose="020B0604030504040204" pitchFamily="34" charset="0"/>
                <a:ea typeface="書法家粗黑體" pitchFamily="49" charset="-120"/>
              </a:rPr>
              <a:t>一</a:t>
            </a:r>
            <a:r>
              <a:rPr lang="zh-TW" altLang="zh-TW" b="1">
                <a:latin typeface="Verdana" panose="020B0604030504040204" pitchFamily="34" charset="0"/>
                <a:ea typeface="書法家粗黑體" pitchFamily="49" charset="-120"/>
              </a:rPr>
              <a:t>、</a:t>
            </a:r>
            <a:r>
              <a:rPr lang="en-US" altLang="zh-TW"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>
                <a:latin typeface="Verdana" panose="020B0604030504040204" pitchFamily="34" charset="0"/>
                <a:ea typeface="書法家粗黑體" pitchFamily="49" charset="-120"/>
              </a:rPr>
              <a:t>基本語法與運算子</a:t>
            </a:r>
          </a:p>
        </p:txBody>
      </p:sp>
      <p:sp>
        <p:nvSpPr>
          <p:cNvPr id="673795" name="Rectangle 3">
            <a:extLst>
              <a:ext uri="{FF2B5EF4-FFF2-40B4-BE49-F238E27FC236}">
                <a16:creationId xmlns:a16="http://schemas.microsoft.com/office/drawing/2014/main" id="{CEA2201B-297F-1F4F-8E3A-4F2AB44138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62913" cy="4184650"/>
          </a:xfrm>
        </p:spPr>
        <p:txBody>
          <a:bodyPr/>
          <a:lstStyle/>
          <a:p>
            <a:r>
              <a:rPr lang="en-US" altLang="zh-TW"/>
              <a:t>EL </a:t>
            </a:r>
            <a:r>
              <a:rPr lang="zh-TW" altLang="en-US"/>
              <a:t>的隱含物件 </a:t>
            </a:r>
            <a:r>
              <a:rPr lang="en-US" altLang="zh-TW"/>
              <a:t>(</a:t>
            </a:r>
            <a:r>
              <a:rPr lang="zh-TW" altLang="en-US"/>
              <a:t>續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其他</a:t>
            </a:r>
          </a:p>
          <a:p>
            <a:pPr lvl="2"/>
            <a:r>
              <a:rPr lang="en-US" altLang="zh-TW"/>
              <a:t>cookie</a:t>
            </a:r>
          </a:p>
          <a:p>
            <a:pPr lvl="2"/>
            <a:r>
              <a:rPr lang="en-US" altLang="zh-TW"/>
              <a:t>header</a:t>
            </a:r>
          </a:p>
          <a:p>
            <a:pPr lvl="2"/>
            <a:r>
              <a:rPr lang="en-US" altLang="zh-TW"/>
              <a:t>headerValues</a:t>
            </a:r>
          </a:p>
          <a:p>
            <a:pPr lvl="2"/>
            <a:r>
              <a:rPr lang="en-US" altLang="zh-TW"/>
              <a:t>initParam</a:t>
            </a:r>
          </a:p>
          <a:p>
            <a:pPr lvl="2"/>
            <a:r>
              <a:rPr lang="en-US" altLang="zh-TW"/>
              <a:t>pageContext</a:t>
            </a:r>
          </a:p>
        </p:txBody>
      </p:sp>
    </p:spTree>
    <p:extLst>
      <p:ext uri="{BB962C8B-B14F-4D97-AF65-F5344CB8AC3E}">
        <p14:creationId xmlns:p14="http://schemas.microsoft.com/office/powerpoint/2010/main" val="272784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E8F0D-F115-604B-9ACE-5333069B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i="0" dirty="0">
                <a:effectLst/>
              </a:rPr>
              <a:t>JSP EL</a:t>
            </a:r>
            <a:r>
              <a:rPr lang="zh-TW" altLang="en-US" i="0" dirty="0">
                <a:effectLst/>
              </a:rPr>
              <a:t>隱含對象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8BB847-D911-E14D-A807-1998B461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775752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7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>
            <a:extLst>
              <a:ext uri="{FF2B5EF4-FFF2-40B4-BE49-F238E27FC236}">
                <a16:creationId xmlns:a16="http://schemas.microsoft.com/office/drawing/2014/main" id="{0F3B93EB-E8EE-9747-B5CF-165B07088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Verdana" panose="020B0604030504040204" pitchFamily="34" charset="0"/>
                <a:ea typeface="書法家粗黑體" pitchFamily="49" charset="-120"/>
              </a:rPr>
              <a:t>一</a:t>
            </a:r>
            <a:r>
              <a:rPr lang="zh-TW" altLang="zh-TW" b="1">
                <a:latin typeface="Verdana" panose="020B0604030504040204" pitchFamily="34" charset="0"/>
                <a:ea typeface="書法家粗黑體" pitchFamily="49" charset="-120"/>
              </a:rPr>
              <a:t>、</a:t>
            </a:r>
            <a:r>
              <a:rPr lang="en-US" altLang="zh-TW">
                <a:latin typeface="Verdana" panose="020B0604030504040204" pitchFamily="34" charset="0"/>
                <a:ea typeface="書法家粗黑體" pitchFamily="49" charset="-120"/>
              </a:rPr>
              <a:t>EL </a:t>
            </a:r>
            <a:r>
              <a:rPr lang="zh-TW" altLang="en-US">
                <a:latin typeface="Verdana" panose="020B0604030504040204" pitchFamily="34" charset="0"/>
                <a:ea typeface="書法家粗黑體" pitchFamily="49" charset="-120"/>
              </a:rPr>
              <a:t>基本語法與運算子</a:t>
            </a:r>
          </a:p>
        </p:txBody>
      </p:sp>
      <p:sp>
        <p:nvSpPr>
          <p:cNvPr id="675843" name="Rectangle 3">
            <a:extLst>
              <a:ext uri="{FF2B5EF4-FFF2-40B4-BE49-F238E27FC236}">
                <a16:creationId xmlns:a16="http://schemas.microsoft.com/office/drawing/2014/main" id="{04D18A6C-43A4-C34A-B7ED-043C772D77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/>
              <a:t>與資料範圍有關的隱含變數</a:t>
            </a:r>
          </a:p>
          <a:p>
            <a:pPr lvl="1"/>
            <a:r>
              <a:rPr lang="en-US" altLang="zh-TW"/>
              <a:t>applicationScope</a:t>
            </a:r>
          </a:p>
          <a:p>
            <a:pPr lvl="1"/>
            <a:r>
              <a:rPr lang="zh-TW" altLang="en-US"/>
              <a:t>範例：</a:t>
            </a:r>
          </a:p>
          <a:p>
            <a:pPr lvl="2"/>
            <a:r>
              <a:rPr lang="en-US" altLang="zh-TW"/>
              <a:t>${applicationScope.examNo}</a:t>
            </a:r>
          </a:p>
          <a:p>
            <a:pPr lvl="1"/>
            <a:r>
              <a:rPr lang="zh-TW" altLang="en-US"/>
              <a:t>使用 </a:t>
            </a:r>
            <a:r>
              <a:rPr lang="en-US" altLang="zh-TW"/>
              <a:t>[] </a:t>
            </a:r>
            <a:r>
              <a:rPr lang="zh-TW" altLang="en-US"/>
              <a:t>與 </a:t>
            </a:r>
            <a:r>
              <a:rPr lang="en-US" altLang="zh-TW"/>
              <a:t>. </a:t>
            </a:r>
            <a:r>
              <a:rPr lang="zh-TW" altLang="en-US"/>
              <a:t>運算子來取的某物件的屬性或陣列元素</a:t>
            </a:r>
          </a:p>
          <a:p>
            <a:pPr lvl="2"/>
            <a:r>
              <a:rPr lang="en-US" altLang="zh-TW"/>
              <a:t>${applicationScope.examSubject[0]}</a:t>
            </a:r>
          </a:p>
        </p:txBody>
      </p:sp>
    </p:spTree>
    <p:extLst>
      <p:ext uri="{BB962C8B-B14F-4D97-AF65-F5344CB8AC3E}">
        <p14:creationId xmlns:p14="http://schemas.microsoft.com/office/powerpoint/2010/main" val="4077954389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20675</TotalTime>
  <Words>1813</Words>
  <Application>Microsoft Macintosh PowerPoint</Application>
  <PresentationFormat>如螢幕大小 (4:3)</PresentationFormat>
  <Paragraphs>275</Paragraphs>
  <Slides>38</Slides>
  <Notes>15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7" baseType="lpstr">
      <vt:lpstr>華康儷中黑</vt:lpstr>
      <vt:lpstr>Microsoft JhengHei</vt:lpstr>
      <vt:lpstr>Arial</vt:lpstr>
      <vt:lpstr>Consolas</vt:lpstr>
      <vt:lpstr>Courier</vt:lpstr>
      <vt:lpstr>Verdana</vt:lpstr>
      <vt:lpstr>自訂設計</vt:lpstr>
      <vt:lpstr>1_自訂設計</vt:lpstr>
      <vt:lpstr>Image</vt:lpstr>
      <vt:lpstr>PowerPoint 簡報</vt:lpstr>
      <vt:lpstr>綱  要</vt:lpstr>
      <vt:lpstr>綱  要</vt:lpstr>
      <vt:lpstr>一、EL 基本語法與運算子</vt:lpstr>
      <vt:lpstr>EL中的基礎操作符</vt:lpstr>
      <vt:lpstr>一、EL 基本語法與運算子</vt:lpstr>
      <vt:lpstr>一、EL 基本語法與運算子</vt:lpstr>
      <vt:lpstr>JSP EL隱含對象</vt:lpstr>
      <vt:lpstr>一、EL 基本語法與運算子</vt:lpstr>
      <vt:lpstr>一、EL 基本語法與運算子</vt:lpstr>
      <vt:lpstr>一、EL 基本語法與運算子</vt:lpstr>
      <vt:lpstr>一、EL 基本語法與運算子</vt:lpstr>
      <vt:lpstr>綱  要</vt:lpstr>
      <vt:lpstr>EL 中的函數</vt:lpstr>
      <vt:lpstr>EL 自訂函數</vt:lpstr>
      <vt:lpstr>EL 自訂函數 – 撰寫 class 檔</vt:lpstr>
      <vt:lpstr>EL 自訂函數– TLD 檔</vt:lpstr>
      <vt:lpstr>EL 自訂函數– TLD 檔</vt:lpstr>
      <vt:lpstr>PowerPoint 簡報</vt:lpstr>
      <vt:lpstr>Demo</vt:lpstr>
      <vt:lpstr>顯性配置路徑 uri</vt:lpstr>
      <vt:lpstr>&lt;scripting-invalid&gt; 與 &lt;el-ignored&gt; </vt:lpstr>
      <vt:lpstr>綱  要</vt:lpstr>
      <vt:lpstr>JSTL</vt:lpstr>
      <vt:lpstr>EL 與 JSTL</vt:lpstr>
      <vt:lpstr>JSTL</vt:lpstr>
      <vt:lpstr>JSTL</vt:lpstr>
      <vt:lpstr>JSTL</vt:lpstr>
      <vt:lpstr>PowerPoint 簡報</vt:lpstr>
      <vt:lpstr>JSTL</vt:lpstr>
      <vt:lpstr>PowerPoint 簡報</vt:lpstr>
      <vt:lpstr>JSTL</vt:lpstr>
      <vt:lpstr>PowerPoint 簡報</vt:lpstr>
      <vt:lpstr>JSTL</vt:lpstr>
      <vt:lpstr>PowerPoint 簡報</vt:lpstr>
      <vt:lpstr>JSTL</vt:lpstr>
      <vt:lpstr>PowerPoint 簡報</vt:lpstr>
      <vt:lpstr>PowerPoint 簡報</vt:lpstr>
    </vt:vector>
  </TitlesOfParts>
  <Company>巨匠電腦股份有限公司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weihan tuan</cp:lastModifiedBy>
  <cp:revision>2389</cp:revision>
  <dcterms:created xsi:type="dcterms:W3CDTF">2004-04-15T01:51:44Z</dcterms:created>
  <dcterms:modified xsi:type="dcterms:W3CDTF">2019-10-29T07:51:04Z</dcterms:modified>
</cp:coreProperties>
</file>